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5" r:id="rId17"/>
    <p:sldId id="276" r:id="rId18"/>
    <p:sldId id="277" r:id="rId19"/>
    <p:sldId id="278" r:id="rId20"/>
    <p:sldId id="279" r:id="rId21"/>
    <p:sldId id="280" r:id="rId22"/>
    <p:sldId id="281" r:id="rId23"/>
    <p:sldId id="282" r:id="rId24"/>
    <p:sldId id="283" r:id="rId25"/>
    <p:sldId id="284" r:id="rId26"/>
    <p:sldId id="285" r:id="rId27"/>
    <p:sldId id="286" r:id="rId28"/>
    <p:sldId id="287" r:id="rId29"/>
    <p:sldId id="288" r:id="rId30"/>
    <p:sldId id="289" r:id="rId31"/>
    <p:sldId id="290" r:id="rId32"/>
    <p:sldId id="291" r:id="rId33"/>
    <p:sldId id="292" r:id="rId34"/>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84380"/>
    <p:restoredTop sz="94660"/>
  </p:normalViewPr>
  <p:slideViewPr>
    <p:cSldViewPr>
      <p:cViewPr varScale="1">
        <p:scale>
          <a:sx n="66" d="100"/>
          <a:sy n="66" d="100"/>
        </p:scale>
        <p:origin x="-1494"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F30A469-13A9-4FD3-AB05-0DE7F9B1E4F0}" type="datetimeFigureOut">
              <a:rPr lang="ar-IQ" smtClean="0"/>
              <a:pPr/>
              <a:t>28/11/1442</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1BADB435-4E89-443A-84B4-E34801DF4B01}"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F30A469-13A9-4FD3-AB05-0DE7F9B1E4F0}" type="datetimeFigureOut">
              <a:rPr lang="ar-IQ" smtClean="0"/>
              <a:pPr/>
              <a:t>28/11/1442</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1BADB435-4E89-443A-84B4-E34801DF4B01}"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pn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8.xml.rels><?xml version="1.0" encoding="UTF-8" standalone="yes"?>
<Relationships xmlns="http://schemas.openxmlformats.org/package/2006/relationships"><Relationship Id="rId2" Type="http://schemas.openxmlformats.org/officeDocument/2006/relationships/image" Target="../media/image28.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image" Target="../media/image32.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4" Type="http://schemas.openxmlformats.org/officeDocument/2006/relationships/image" Target="../media/image13.gif"/></Relationships>
</file>

<file path=ppt/slides/_rels/slide7.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وان فرعي 2"/>
          <p:cNvSpPr>
            <a:spLocks noGrp="1"/>
          </p:cNvSpPr>
          <p:nvPr>
            <p:ph type="subTitle" idx="1"/>
          </p:nvPr>
        </p:nvSpPr>
        <p:spPr/>
        <p:txBody>
          <a:bodyPr/>
          <a:lstStyle/>
          <a:p>
            <a:endParaRPr lang="ar-IQ" dirty="0"/>
          </a:p>
        </p:txBody>
      </p:sp>
      <p:pic>
        <p:nvPicPr>
          <p:cNvPr id="26626" name="Picture 2" descr="علاج صديد البول للحامل | مجلة سيدتي"/>
          <p:cNvPicPr>
            <a:picLocks noChangeAspect="1" noChangeArrowheads="1"/>
          </p:cNvPicPr>
          <p:nvPr/>
        </p:nvPicPr>
        <p:blipFill>
          <a:blip r:embed="rId2"/>
          <a:srcRect/>
          <a:stretch>
            <a:fillRect/>
          </a:stretch>
        </p:blipFill>
        <p:spPr bwMode="auto">
          <a:xfrm>
            <a:off x="0" y="0"/>
            <a:ext cx="9144830" cy="6858000"/>
          </a:xfrm>
          <a:prstGeom prst="rect">
            <a:avLst/>
          </a:prstGeom>
          <a:noFill/>
        </p:spPr>
      </p:pic>
      <p:sp>
        <p:nvSpPr>
          <p:cNvPr id="6" name="عنوان 1"/>
          <p:cNvSpPr>
            <a:spLocks noGrp="1"/>
          </p:cNvSpPr>
          <p:nvPr>
            <p:ph type="ctrTitle"/>
          </p:nvPr>
        </p:nvSpPr>
        <p:spPr>
          <a:xfrm>
            <a:off x="1085880" y="30149"/>
            <a:ext cx="7772400" cy="1470025"/>
          </a:xfrm>
        </p:spPr>
        <p:txBody>
          <a:bodyPr>
            <a:normAutofit/>
          </a:bodyPr>
          <a:lstStyle/>
          <a:p>
            <a:pPr rtl="0"/>
            <a:r>
              <a:rPr lang="en-US" dirty="0" smtClean="0">
                <a:solidFill>
                  <a:srgbClr val="FFFF00"/>
                </a:solidFill>
              </a:rPr>
              <a:t>Surgery of Kidney </a:t>
            </a:r>
            <a:endParaRPr lang="ar-IQ" dirty="0">
              <a:solidFill>
                <a:srgbClr val="FFFF00"/>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401080" cy="3643338"/>
          </a:xfrm>
        </p:spPr>
        <p:txBody>
          <a:bodyPr>
            <a:normAutofit fontScale="85000" lnSpcReduction="20000"/>
          </a:bodyPr>
          <a:lstStyle/>
          <a:p>
            <a:pPr lvl="0" algn="l" rtl="0">
              <a:buNone/>
            </a:pPr>
            <a:r>
              <a:rPr lang="en-US" b="1" i="1" dirty="0" smtClean="0"/>
              <a:t>c. Polycystic Kidney Disease</a:t>
            </a:r>
            <a:endParaRPr lang="en-US" dirty="0"/>
          </a:p>
          <a:p>
            <a:pPr algn="l" rtl="0"/>
            <a:r>
              <a:rPr lang="en-US" dirty="0"/>
              <a:t>It is a common finding in Persian cats and breeds originating from Persian cats, The cysts form from renal tubular cells that eventually become separated from the originating </a:t>
            </a:r>
            <a:r>
              <a:rPr lang="en-US" dirty="0" err="1"/>
              <a:t>nephron</a:t>
            </a:r>
            <a:r>
              <a:rPr lang="en-US" dirty="0"/>
              <a:t>.</a:t>
            </a:r>
          </a:p>
          <a:p>
            <a:pPr algn="l" rtl="0"/>
            <a:r>
              <a:rPr lang="en-US" dirty="0"/>
              <a:t>In the end, slow progression of polycystic renal disease leads to renal failure as a result of expansion of cysts with subsequent compression of surrounding parenchyma and development of chronic interstitial lesions</a:t>
            </a:r>
          </a:p>
          <a:p>
            <a:pPr algn="l" rtl="0">
              <a:buNone/>
            </a:pPr>
            <a:endParaRPr lang="en-US" dirty="0"/>
          </a:p>
        </p:txBody>
      </p:sp>
      <p:pic>
        <p:nvPicPr>
          <p:cNvPr id="18434" name="Picture 2" descr="داءُ الكُلَى المُتَعَدِّدَةِ الكيسات - الأعراض والأسباب - Mayo Clinic (مايو  كلينك)"/>
          <p:cNvPicPr>
            <a:picLocks noChangeAspect="1" noChangeArrowheads="1"/>
          </p:cNvPicPr>
          <p:nvPr/>
        </p:nvPicPr>
        <p:blipFill>
          <a:blip r:embed="rId2"/>
          <a:srcRect/>
          <a:stretch>
            <a:fillRect/>
          </a:stretch>
        </p:blipFill>
        <p:spPr bwMode="auto">
          <a:xfrm>
            <a:off x="5195902" y="3472131"/>
            <a:ext cx="3948098" cy="3385869"/>
          </a:xfrm>
          <a:prstGeom prst="rect">
            <a:avLst/>
          </a:prstGeom>
          <a:noFill/>
        </p:spPr>
      </p:pic>
      <p:sp>
        <p:nvSpPr>
          <p:cNvPr id="4" name="مستطيل 3"/>
          <p:cNvSpPr/>
          <p:nvPr/>
        </p:nvSpPr>
        <p:spPr>
          <a:xfrm>
            <a:off x="0" y="4251806"/>
            <a:ext cx="6072198" cy="954107"/>
          </a:xfrm>
          <a:prstGeom prst="rect">
            <a:avLst/>
          </a:prstGeom>
        </p:spPr>
        <p:txBody>
          <a:bodyPr wrap="square">
            <a:spAutoFit/>
          </a:bodyPr>
          <a:lstStyle/>
          <a:p>
            <a:pPr algn="l" rtl="0"/>
            <a:r>
              <a:rPr lang="en-US" sz="2800" dirty="0" err="1" smtClean="0"/>
              <a:t>Percutaneous</a:t>
            </a:r>
            <a:r>
              <a:rPr lang="en-US" sz="2800" dirty="0" smtClean="0"/>
              <a:t> aspiration provides temporary relief.</a:t>
            </a:r>
            <a:endParaRPr lang="en-US" sz="28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06" y="71414"/>
            <a:ext cx="7358114" cy="5143536"/>
          </a:xfrm>
        </p:spPr>
        <p:txBody>
          <a:bodyPr>
            <a:normAutofit fontScale="77500" lnSpcReduction="20000"/>
          </a:bodyPr>
          <a:lstStyle/>
          <a:p>
            <a:pPr lvl="0" algn="l" rtl="0">
              <a:buNone/>
            </a:pPr>
            <a:r>
              <a:rPr lang="en-US" dirty="0" smtClean="0"/>
              <a:t>2. Renal </a:t>
            </a:r>
            <a:r>
              <a:rPr lang="en-US" dirty="0"/>
              <a:t>Calculi</a:t>
            </a:r>
          </a:p>
          <a:p>
            <a:pPr marL="514350" indent="-514350" algn="l" rtl="0">
              <a:buNone/>
            </a:pPr>
            <a:r>
              <a:rPr lang="en-US" dirty="0"/>
              <a:t>Renal calculi (</a:t>
            </a:r>
            <a:r>
              <a:rPr lang="en-US" dirty="0" err="1"/>
              <a:t>nephroliths</a:t>
            </a:r>
            <a:r>
              <a:rPr lang="en-US" dirty="0"/>
              <a:t> or </a:t>
            </a:r>
            <a:r>
              <a:rPr lang="en-US" dirty="0" err="1"/>
              <a:t>renoliths</a:t>
            </a:r>
            <a:r>
              <a:rPr lang="en-US" dirty="0" smtClean="0"/>
              <a:t>) form </a:t>
            </a:r>
            <a:r>
              <a:rPr lang="en-US" dirty="0"/>
              <a:t>because of oversaturation of urine with </a:t>
            </a:r>
            <a:r>
              <a:rPr lang="en-US" dirty="0" err="1"/>
              <a:t>calculogenic</a:t>
            </a:r>
            <a:r>
              <a:rPr lang="en-US" dirty="0"/>
              <a:t> substances.</a:t>
            </a:r>
          </a:p>
          <a:p>
            <a:pPr marL="514350" indent="-514350" algn="l" rtl="0">
              <a:buNone/>
            </a:pPr>
            <a:r>
              <a:rPr lang="en-US" dirty="0"/>
              <a:t>Plasma concentrations of </a:t>
            </a:r>
            <a:r>
              <a:rPr lang="en-US" dirty="0" err="1"/>
              <a:t>calculogenic</a:t>
            </a:r>
            <a:r>
              <a:rPr lang="en-US" dirty="0"/>
              <a:t> substances may be increased by a variety of causes such as: </a:t>
            </a:r>
          </a:p>
          <a:p>
            <a:pPr marL="514350" lvl="0" indent="-514350" algn="l" rtl="0">
              <a:buFont typeface="+mj-lt"/>
              <a:buAutoNum type="arabicPeriod"/>
            </a:pPr>
            <a:r>
              <a:rPr lang="en-US" dirty="0"/>
              <a:t>organ dysfunction (e.g., </a:t>
            </a:r>
            <a:r>
              <a:rPr lang="en-US" dirty="0" err="1"/>
              <a:t>hyperammonemia</a:t>
            </a:r>
            <a:r>
              <a:rPr lang="en-US" dirty="0"/>
              <a:t> secondary to liver disease or enzyme deficiency), </a:t>
            </a:r>
          </a:p>
          <a:p>
            <a:pPr marL="514350" lvl="0" indent="-514350" algn="l" rtl="0">
              <a:buFont typeface="+mj-lt"/>
              <a:buAutoNum type="arabicPeriod"/>
            </a:pPr>
            <a:r>
              <a:rPr lang="en-US" dirty="0" err="1"/>
              <a:t>neoplasia</a:t>
            </a:r>
            <a:r>
              <a:rPr lang="en-US" dirty="0"/>
              <a:t> (e.g., </a:t>
            </a:r>
            <a:r>
              <a:rPr lang="en-US" dirty="0" err="1"/>
              <a:t>hypercalcemia</a:t>
            </a:r>
            <a:r>
              <a:rPr lang="en-US" dirty="0"/>
              <a:t> secondary to parathyroid tumors or </a:t>
            </a:r>
            <a:r>
              <a:rPr lang="en-US" dirty="0" err="1"/>
              <a:t>paraneoplastic</a:t>
            </a:r>
            <a:r>
              <a:rPr lang="en-US" dirty="0"/>
              <a:t> syndrome), </a:t>
            </a:r>
          </a:p>
          <a:p>
            <a:pPr marL="514350" lvl="0" indent="-514350" algn="l" rtl="0">
              <a:buFont typeface="+mj-lt"/>
              <a:buAutoNum type="arabicPeriod"/>
            </a:pPr>
            <a:r>
              <a:rPr lang="en-US" dirty="0"/>
              <a:t>increased calcium intake, </a:t>
            </a:r>
          </a:p>
          <a:p>
            <a:pPr marL="514350" lvl="0" indent="-514350" algn="l" rtl="0">
              <a:buFont typeface="+mj-lt"/>
              <a:buAutoNum type="arabicPeriod"/>
            </a:pPr>
            <a:r>
              <a:rPr lang="en-US" dirty="0" smtClean="0"/>
              <a:t>impaired </a:t>
            </a:r>
            <a:r>
              <a:rPr lang="en-US" dirty="0"/>
              <a:t>renal </a:t>
            </a:r>
            <a:r>
              <a:rPr lang="en-US" dirty="0" err="1"/>
              <a:t>reabsorption</a:t>
            </a:r>
            <a:r>
              <a:rPr lang="en-US" dirty="0"/>
              <a:t>, and </a:t>
            </a:r>
          </a:p>
          <a:p>
            <a:pPr algn="l" rtl="0"/>
            <a:endParaRPr lang="ar-IQ" dirty="0"/>
          </a:p>
        </p:txBody>
      </p:sp>
      <p:pic>
        <p:nvPicPr>
          <p:cNvPr id="17410" name="Picture 2" descr="Kidney stones: MedlinePlus Medical Encyclopedia"/>
          <p:cNvPicPr>
            <a:picLocks noChangeAspect="1" noChangeArrowheads="1"/>
          </p:cNvPicPr>
          <p:nvPr/>
        </p:nvPicPr>
        <p:blipFill>
          <a:blip r:embed="rId2"/>
          <a:srcRect l="53126" t="4545" r="6060" b="12121"/>
          <a:stretch>
            <a:fillRect/>
          </a:stretch>
        </p:blipFill>
        <p:spPr bwMode="auto">
          <a:xfrm>
            <a:off x="7286676" y="1571612"/>
            <a:ext cx="1928794" cy="3357562"/>
          </a:xfrm>
          <a:prstGeom prst="rect">
            <a:avLst/>
          </a:prstGeom>
          <a:noFill/>
        </p:spPr>
      </p:pic>
      <p:pic>
        <p:nvPicPr>
          <p:cNvPr id="8194" name="Picture 2" descr="Feline Struvite and Calcium Oxalate Urolithiasis | Today&amp;#39;s Veterinary  Practice"/>
          <p:cNvPicPr>
            <a:picLocks noChangeAspect="1" noChangeArrowheads="1"/>
          </p:cNvPicPr>
          <p:nvPr/>
        </p:nvPicPr>
        <p:blipFill>
          <a:blip r:embed="rId3" cstate="print"/>
          <a:srcRect/>
          <a:stretch>
            <a:fillRect/>
          </a:stretch>
        </p:blipFill>
        <p:spPr bwMode="auto">
          <a:xfrm>
            <a:off x="4039561" y="5214950"/>
            <a:ext cx="5104439" cy="1643074"/>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401080" cy="6215106"/>
          </a:xfrm>
        </p:spPr>
        <p:txBody>
          <a:bodyPr>
            <a:normAutofit fontScale="77500" lnSpcReduction="20000"/>
          </a:bodyPr>
          <a:lstStyle/>
          <a:p>
            <a:pPr algn="l" rtl="0"/>
            <a:r>
              <a:rPr lang="en-US" dirty="0"/>
              <a:t>The incidence of </a:t>
            </a:r>
            <a:r>
              <a:rPr lang="en-US" dirty="0" err="1"/>
              <a:t>nephroliths</a:t>
            </a:r>
            <a:r>
              <a:rPr lang="en-US" dirty="0"/>
              <a:t> is apparently increasing in dogs and cats</a:t>
            </a:r>
          </a:p>
          <a:p>
            <a:pPr algn="l" rtl="0"/>
            <a:r>
              <a:rPr lang="en-US" b="1" dirty="0"/>
              <a:t>Notice</a:t>
            </a:r>
            <a:r>
              <a:rPr lang="en-US" b="1" dirty="0" smtClean="0"/>
              <a:t>: </a:t>
            </a:r>
            <a:r>
              <a:rPr lang="en-US" dirty="0" smtClean="0"/>
              <a:t>one </a:t>
            </a:r>
            <a:r>
              <a:rPr lang="en-US" dirty="0"/>
              <a:t>of the most frequent reasons for performing renal surgery.</a:t>
            </a:r>
          </a:p>
          <a:p>
            <a:pPr algn="l" rtl="0"/>
            <a:r>
              <a:rPr lang="en-US" dirty="0"/>
              <a:t>Most </a:t>
            </a:r>
            <a:r>
              <a:rPr lang="en-US" dirty="0" smtClean="0"/>
              <a:t> calculi </a:t>
            </a:r>
            <a:r>
              <a:rPr lang="en-US" dirty="0"/>
              <a:t>are composed of calcium salts (calcium oxalates, calcium phosphates</a:t>
            </a:r>
            <a:r>
              <a:rPr lang="en-US" dirty="0" smtClean="0"/>
              <a:t>).</a:t>
            </a:r>
          </a:p>
          <a:p>
            <a:pPr algn="l" rtl="0"/>
            <a:endParaRPr lang="en-US" dirty="0"/>
          </a:p>
          <a:p>
            <a:pPr algn="l" rtl="0"/>
            <a:r>
              <a:rPr lang="en-US" dirty="0"/>
              <a:t>Radiographs may be useful because most of the renal calculi are </a:t>
            </a:r>
            <a:r>
              <a:rPr lang="en-US" dirty="0" err="1"/>
              <a:t>radiopaque</a:t>
            </a:r>
            <a:r>
              <a:rPr lang="en-US" dirty="0"/>
              <a:t>, calculi will be detectable on </a:t>
            </a:r>
            <a:r>
              <a:rPr lang="en-US" dirty="0" err="1"/>
              <a:t>ultrasonography</a:t>
            </a:r>
            <a:endParaRPr lang="en-US" dirty="0"/>
          </a:p>
          <a:p>
            <a:pPr algn="l" rtl="0">
              <a:buNone/>
            </a:pPr>
            <a:r>
              <a:rPr lang="en-US" b="1" i="1" dirty="0"/>
              <a:t>Treatment</a:t>
            </a:r>
            <a:r>
              <a:rPr lang="en-US" dirty="0"/>
              <a:t>:</a:t>
            </a:r>
          </a:p>
          <a:p>
            <a:pPr algn="l" rtl="0"/>
            <a:r>
              <a:rPr lang="en-US" dirty="0" err="1"/>
              <a:t>Nephroliths</a:t>
            </a:r>
            <a:r>
              <a:rPr lang="en-US" dirty="0"/>
              <a:t> are most commonly composed of calcium oxalate and cannot be dissolved with medical protocols. Treatment options for stone removal include lithotripsy, </a:t>
            </a:r>
            <a:r>
              <a:rPr lang="en-US" dirty="0" err="1" smtClean="0"/>
              <a:t>nephrotomy</a:t>
            </a:r>
            <a:endParaRPr lang="en-US" dirty="0"/>
          </a:p>
          <a:p>
            <a:pPr algn="l" rtl="0">
              <a:buNone/>
            </a:pPr>
            <a:endParaRPr lang="en-US" dirty="0"/>
          </a:p>
          <a:p>
            <a:pPr algn="l" rtl="0"/>
            <a:r>
              <a:rPr lang="en-US" dirty="0" err="1"/>
              <a:t>Nephrectomy</a:t>
            </a:r>
            <a:r>
              <a:rPr lang="en-US" dirty="0"/>
              <a:t> should be considered in animals with a unilateral severely </a:t>
            </a:r>
            <a:r>
              <a:rPr lang="en-US" dirty="0" err="1"/>
              <a:t>hydronephrotic</a:t>
            </a:r>
            <a:r>
              <a:rPr lang="en-US" dirty="0"/>
              <a:t>, infected, or nonfunctional kidney.</a:t>
            </a:r>
          </a:p>
          <a:p>
            <a:pPr algn="l" rtl="0"/>
            <a:endParaRPr lang="ar-IQ"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5000660" cy="6215106"/>
          </a:xfrm>
        </p:spPr>
        <p:txBody>
          <a:bodyPr>
            <a:normAutofit lnSpcReduction="10000"/>
          </a:bodyPr>
          <a:lstStyle/>
          <a:p>
            <a:pPr lvl="0" algn="l" rtl="0">
              <a:buNone/>
            </a:pPr>
            <a:r>
              <a:rPr lang="en-US" b="1" dirty="0" smtClean="0"/>
              <a:t>3. Renal </a:t>
            </a:r>
            <a:r>
              <a:rPr lang="en-US" b="1" dirty="0" err="1"/>
              <a:t>Neoplasia</a:t>
            </a:r>
            <a:endParaRPr lang="en-US" dirty="0"/>
          </a:p>
          <a:p>
            <a:pPr algn="l" rtl="0"/>
            <a:r>
              <a:rPr lang="en-US" b="1" i="1" dirty="0"/>
              <a:t>Types of </a:t>
            </a:r>
            <a:r>
              <a:rPr lang="en-US" b="1" i="1" dirty="0" err="1"/>
              <a:t>Neoplasia</a:t>
            </a:r>
            <a:endParaRPr lang="en-US" dirty="0"/>
          </a:p>
          <a:p>
            <a:pPr algn="l" rtl="0"/>
            <a:r>
              <a:rPr lang="en-US" dirty="0"/>
              <a:t>Primary renal tumors are uncommon in dogs and cats, accounting for less than 2% of all tumors.  The majority of primary renal tumors are malignant. </a:t>
            </a:r>
          </a:p>
          <a:p>
            <a:pPr algn="l" rtl="0"/>
            <a:r>
              <a:rPr lang="en-US" dirty="0"/>
              <a:t>Lymphoma is the most common renal tumor in cats. Renal cell carcinoma is the most common kidney tumor in dogs</a:t>
            </a:r>
          </a:p>
          <a:p>
            <a:pPr algn="l" rtl="0"/>
            <a:endParaRPr lang="ar-IQ" dirty="0"/>
          </a:p>
        </p:txBody>
      </p:sp>
      <p:pic>
        <p:nvPicPr>
          <p:cNvPr id="15362" name="Picture 2" descr="The Radiology Assistant : Kidney - Solid masses"/>
          <p:cNvPicPr>
            <a:picLocks noChangeAspect="1" noChangeArrowheads="1"/>
          </p:cNvPicPr>
          <p:nvPr/>
        </p:nvPicPr>
        <p:blipFill>
          <a:blip r:embed="rId2"/>
          <a:srcRect l="50569"/>
          <a:stretch>
            <a:fillRect/>
          </a:stretch>
        </p:blipFill>
        <p:spPr bwMode="auto">
          <a:xfrm>
            <a:off x="5357818" y="500042"/>
            <a:ext cx="3643306" cy="5377064"/>
          </a:xfrm>
          <a:prstGeom prst="rect">
            <a:avLst/>
          </a:prstGeom>
          <a:noFill/>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785794"/>
            <a:ext cx="5572132" cy="6072230"/>
          </a:xfrm>
        </p:spPr>
        <p:txBody>
          <a:bodyPr>
            <a:normAutofit fontScale="85000" lnSpcReduction="10000"/>
          </a:bodyPr>
          <a:lstStyle/>
          <a:p>
            <a:pPr lvl="0" algn="l" rtl="0">
              <a:buNone/>
            </a:pPr>
            <a:r>
              <a:rPr lang="en-US" b="1" dirty="0" smtClean="0"/>
              <a:t>4. Renal </a:t>
            </a:r>
            <a:r>
              <a:rPr lang="en-US" b="1" dirty="0"/>
              <a:t>Abscesses</a:t>
            </a:r>
            <a:endParaRPr lang="en-US" dirty="0"/>
          </a:p>
          <a:p>
            <a:pPr algn="l" rtl="0">
              <a:buNone/>
            </a:pPr>
            <a:r>
              <a:rPr lang="en-US" dirty="0"/>
              <a:t>Renal abscesses are rare in dogs. </a:t>
            </a:r>
            <a:endParaRPr lang="en-US" dirty="0" smtClean="0"/>
          </a:p>
          <a:p>
            <a:pPr algn="l" rtl="0">
              <a:buNone/>
            </a:pPr>
            <a:endParaRPr lang="en-US" dirty="0" smtClean="0"/>
          </a:p>
          <a:p>
            <a:pPr algn="l" rtl="0">
              <a:buNone/>
            </a:pPr>
            <a:r>
              <a:rPr lang="en-US" dirty="0" smtClean="0"/>
              <a:t>An </a:t>
            </a:r>
            <a:r>
              <a:rPr lang="en-US" dirty="0"/>
              <a:t>abscess may develop within renal parenchyma or surrounding the kidney (</a:t>
            </a:r>
            <a:r>
              <a:rPr lang="en-US" dirty="0" err="1" smtClean="0"/>
              <a:t>peri</a:t>
            </a:r>
            <a:r>
              <a:rPr lang="en-US" dirty="0" smtClean="0"/>
              <a:t> </a:t>
            </a:r>
            <a:r>
              <a:rPr lang="en-US" dirty="0" err="1" smtClean="0"/>
              <a:t>nephric</a:t>
            </a:r>
            <a:r>
              <a:rPr lang="en-US" dirty="0" smtClean="0"/>
              <a:t> </a:t>
            </a:r>
            <a:r>
              <a:rPr lang="en-US" dirty="0" err="1" smtClean="0"/>
              <a:t>abscessation</a:t>
            </a:r>
            <a:r>
              <a:rPr lang="en-US" dirty="0" smtClean="0"/>
              <a:t>).</a:t>
            </a:r>
          </a:p>
          <a:p>
            <a:pPr algn="l" rtl="0">
              <a:buNone/>
            </a:pPr>
            <a:endParaRPr lang="en-US" dirty="0" smtClean="0"/>
          </a:p>
          <a:p>
            <a:pPr algn="l" rtl="0">
              <a:buNone/>
            </a:pPr>
            <a:r>
              <a:rPr lang="en-US" dirty="0" smtClean="0"/>
              <a:t>The </a:t>
            </a:r>
            <a:r>
              <a:rPr lang="en-US" dirty="0"/>
              <a:t>diagnosis is made on </a:t>
            </a:r>
            <a:r>
              <a:rPr lang="en-US" dirty="0" err="1"/>
              <a:t>ultrasonography</a:t>
            </a:r>
            <a:r>
              <a:rPr lang="en-US" dirty="0"/>
              <a:t> with confirmation of the abscess based on fluid cytology and culture. </a:t>
            </a:r>
            <a:endParaRPr lang="en-US" dirty="0" smtClean="0"/>
          </a:p>
          <a:p>
            <a:pPr algn="l" rtl="0">
              <a:buNone/>
            </a:pPr>
            <a:endParaRPr lang="en-US" dirty="0" smtClean="0"/>
          </a:p>
          <a:p>
            <a:pPr algn="l" rtl="0">
              <a:buNone/>
            </a:pPr>
            <a:r>
              <a:rPr lang="en-US" dirty="0" smtClean="0"/>
              <a:t>Treatment </a:t>
            </a:r>
            <a:r>
              <a:rPr lang="en-US" dirty="0"/>
              <a:t>includes supportive care and </a:t>
            </a:r>
            <a:r>
              <a:rPr lang="en-US" dirty="0" err="1"/>
              <a:t>nephrectomy</a:t>
            </a:r>
            <a:r>
              <a:rPr lang="en-US" dirty="0"/>
              <a:t>.</a:t>
            </a:r>
          </a:p>
          <a:p>
            <a:pPr algn="l" rtl="0">
              <a:buNone/>
            </a:pPr>
            <a:endParaRPr lang="ar-IQ" dirty="0"/>
          </a:p>
        </p:txBody>
      </p:sp>
      <p:pic>
        <p:nvPicPr>
          <p:cNvPr id="14338" name="Picture 2" descr="Bovine Cystitis and Pyelonephritis - Urinary System - Veterinary Manual"/>
          <p:cNvPicPr>
            <a:picLocks noChangeAspect="1" noChangeArrowheads="1"/>
          </p:cNvPicPr>
          <p:nvPr/>
        </p:nvPicPr>
        <p:blipFill>
          <a:blip r:embed="rId2"/>
          <a:srcRect l="12837" t="8436" b="22102"/>
          <a:stretch>
            <a:fillRect/>
          </a:stretch>
        </p:blipFill>
        <p:spPr bwMode="auto">
          <a:xfrm>
            <a:off x="5643570" y="1000107"/>
            <a:ext cx="3500462" cy="1900567"/>
          </a:xfrm>
          <a:prstGeom prst="rect">
            <a:avLst/>
          </a:prstGeom>
          <a:noFill/>
        </p:spPr>
      </p:pic>
      <p:pic>
        <p:nvPicPr>
          <p:cNvPr id="14340" name="Picture 4" descr="Ultrasound Evaluation of the Renal Transplant | IAME"/>
          <p:cNvPicPr>
            <a:picLocks noChangeAspect="1" noChangeArrowheads="1"/>
          </p:cNvPicPr>
          <p:nvPr/>
        </p:nvPicPr>
        <p:blipFill>
          <a:blip r:embed="rId3"/>
          <a:srcRect/>
          <a:stretch>
            <a:fillRect/>
          </a:stretch>
        </p:blipFill>
        <p:spPr bwMode="auto">
          <a:xfrm>
            <a:off x="5500694" y="3000372"/>
            <a:ext cx="3643306" cy="3643306"/>
          </a:xfrm>
          <a:prstGeom prst="rect">
            <a:avLst/>
          </a:prstGeom>
          <a:noFill/>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38" y="214290"/>
            <a:ext cx="6215074" cy="6643710"/>
          </a:xfrm>
        </p:spPr>
        <p:txBody>
          <a:bodyPr>
            <a:normAutofit fontScale="77500" lnSpcReduction="20000"/>
          </a:bodyPr>
          <a:lstStyle/>
          <a:p>
            <a:pPr lvl="0" algn="l" rtl="0">
              <a:buNone/>
            </a:pPr>
            <a:r>
              <a:rPr lang="en-US" b="1" dirty="0" smtClean="0"/>
              <a:t>5. Renal </a:t>
            </a:r>
            <a:r>
              <a:rPr lang="en-US" b="1" dirty="0"/>
              <a:t>Trauma</a:t>
            </a:r>
            <a:endParaRPr lang="en-US" dirty="0"/>
          </a:p>
          <a:p>
            <a:pPr algn="l" rtl="0"/>
            <a:r>
              <a:rPr lang="en-US" dirty="0"/>
              <a:t>Reports of renal trauma are extremely rare in the veterinary literature</a:t>
            </a:r>
          </a:p>
          <a:p>
            <a:pPr algn="l" rtl="0"/>
            <a:endParaRPr lang="en-US" dirty="0" smtClean="0"/>
          </a:p>
          <a:p>
            <a:pPr algn="l" rtl="0"/>
            <a:r>
              <a:rPr lang="en-US" dirty="0" smtClean="0"/>
              <a:t>The </a:t>
            </a:r>
            <a:r>
              <a:rPr lang="en-US" dirty="0"/>
              <a:t>kidney, or its blood supply, can be injured by blunt trauma, such as vehicular accidents, or by sharp penetration with projectiles, animal bites.</a:t>
            </a:r>
          </a:p>
          <a:p>
            <a:pPr algn="l" rtl="0">
              <a:buNone/>
            </a:pPr>
            <a:endParaRPr lang="en-US" dirty="0" smtClean="0"/>
          </a:p>
          <a:p>
            <a:pPr algn="l" rtl="0"/>
            <a:r>
              <a:rPr lang="en-US" dirty="0" smtClean="0"/>
              <a:t>Trauma </a:t>
            </a:r>
            <a:r>
              <a:rPr lang="en-US" dirty="0"/>
              <a:t>can result in capsular tears, </a:t>
            </a:r>
            <a:r>
              <a:rPr lang="en-US" dirty="0" err="1"/>
              <a:t>parenchymal</a:t>
            </a:r>
            <a:r>
              <a:rPr lang="en-US" dirty="0"/>
              <a:t> fractures, </a:t>
            </a:r>
            <a:r>
              <a:rPr lang="en-US" dirty="0" err="1"/>
              <a:t>perirenal</a:t>
            </a:r>
            <a:r>
              <a:rPr lang="en-US" dirty="0"/>
              <a:t> or renal hematomas, crush injuries, vascular avulsion, or renal </a:t>
            </a:r>
            <a:r>
              <a:rPr lang="en-US" dirty="0" err="1"/>
              <a:t>prolapse</a:t>
            </a:r>
            <a:r>
              <a:rPr lang="en-US" dirty="0"/>
              <a:t>. </a:t>
            </a:r>
            <a:endParaRPr lang="en-US" dirty="0" smtClean="0"/>
          </a:p>
          <a:p>
            <a:pPr algn="l" rtl="0"/>
            <a:endParaRPr lang="en-US" dirty="0" smtClean="0"/>
          </a:p>
          <a:p>
            <a:pPr algn="l" rtl="0"/>
            <a:r>
              <a:rPr lang="en-US" dirty="0" smtClean="0"/>
              <a:t>In </a:t>
            </a:r>
            <a:r>
              <a:rPr lang="en-US" dirty="0"/>
              <a:t>humans, extensive renal damage has been successfully managed conservatively, and </a:t>
            </a:r>
            <a:r>
              <a:rPr lang="en-US" dirty="0" err="1"/>
              <a:t>devascularized</a:t>
            </a:r>
            <a:r>
              <a:rPr lang="en-US" dirty="0"/>
              <a:t> kidneys may be left in place to atrophy</a:t>
            </a:r>
          </a:p>
          <a:p>
            <a:pPr algn="l" rtl="0">
              <a:buNone/>
            </a:pPr>
            <a:endParaRPr lang="ar-IQ" dirty="0"/>
          </a:p>
        </p:txBody>
      </p:sp>
      <p:pic>
        <p:nvPicPr>
          <p:cNvPr id="11266" name="Picture 2" descr="Renal Trauma in Pediatrics: A Current Review - Urology"/>
          <p:cNvPicPr>
            <a:picLocks noChangeAspect="1" noChangeArrowheads="1"/>
          </p:cNvPicPr>
          <p:nvPr/>
        </p:nvPicPr>
        <p:blipFill>
          <a:blip r:embed="rId2"/>
          <a:srcRect/>
          <a:stretch>
            <a:fillRect/>
          </a:stretch>
        </p:blipFill>
        <p:spPr bwMode="auto">
          <a:xfrm>
            <a:off x="5786446" y="1000108"/>
            <a:ext cx="3357554" cy="4214842"/>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a:t>Surgery of </a:t>
            </a:r>
            <a:r>
              <a:rPr lang="en-US" b="1" dirty="0" err="1"/>
              <a:t>Ureters</a:t>
            </a:r>
            <a:r>
              <a:rPr lang="en-US" dirty="0"/>
              <a:t/>
            </a:r>
            <a:br>
              <a:rPr lang="en-US" dirty="0"/>
            </a:br>
            <a:endParaRPr lang="ar-IQ" dirty="0"/>
          </a:p>
        </p:txBody>
      </p:sp>
      <p:sp>
        <p:nvSpPr>
          <p:cNvPr id="3" name="عنوان فرعي 2"/>
          <p:cNvSpPr>
            <a:spLocks noGrp="1"/>
          </p:cNvSpPr>
          <p:nvPr>
            <p:ph type="subTitle" idx="1"/>
          </p:nvPr>
        </p:nvSpPr>
        <p:spPr/>
        <p:txBody>
          <a:bodyPr/>
          <a:lstStyle/>
          <a:p>
            <a:endParaRPr lang="ar-IQ"/>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357166"/>
            <a:ext cx="6072198" cy="6286544"/>
          </a:xfrm>
        </p:spPr>
        <p:txBody>
          <a:bodyPr>
            <a:normAutofit/>
          </a:bodyPr>
          <a:lstStyle/>
          <a:p>
            <a:pPr algn="l" rtl="0"/>
            <a:r>
              <a:rPr lang="en-US" dirty="0"/>
              <a:t>The </a:t>
            </a:r>
            <a:r>
              <a:rPr lang="en-US" dirty="0" err="1"/>
              <a:t>ureters</a:t>
            </a:r>
            <a:r>
              <a:rPr lang="en-US" dirty="0"/>
              <a:t> are paired </a:t>
            </a:r>
            <a:r>
              <a:rPr lang="en-US" dirty="0" err="1"/>
              <a:t>fibromuscular</a:t>
            </a:r>
            <a:r>
              <a:rPr lang="en-US" dirty="0"/>
              <a:t> tubes that transport urine from the renal </a:t>
            </a:r>
            <a:r>
              <a:rPr lang="en-US" dirty="0" err="1"/>
              <a:t>pelves</a:t>
            </a:r>
            <a:r>
              <a:rPr lang="en-US" dirty="0"/>
              <a:t> to the urinary bladder via peristaltic activity.</a:t>
            </a:r>
          </a:p>
          <a:p>
            <a:pPr algn="l" rtl="0">
              <a:buNone/>
            </a:pPr>
            <a:endParaRPr lang="en-US" dirty="0"/>
          </a:p>
          <a:p>
            <a:pPr algn="l" rtl="0"/>
            <a:r>
              <a:rPr lang="en-US" dirty="0"/>
              <a:t>The </a:t>
            </a:r>
            <a:r>
              <a:rPr lang="en-US" dirty="0" err="1"/>
              <a:t>ureters</a:t>
            </a:r>
            <a:r>
              <a:rPr lang="en-US" dirty="0"/>
              <a:t> are composed of three tissue layers, including an outer adventitial layer, a central muscular layer, and an inner mucosal layer</a:t>
            </a:r>
          </a:p>
          <a:p>
            <a:pPr algn="l" rtl="0"/>
            <a:endParaRPr lang="ar-IQ" dirty="0"/>
          </a:p>
        </p:txBody>
      </p:sp>
      <p:pic>
        <p:nvPicPr>
          <p:cNvPr id="22530" name="Picture 2" descr="Anatomy of the urinary system"/>
          <p:cNvPicPr>
            <a:picLocks noChangeAspect="1" noChangeArrowheads="1"/>
          </p:cNvPicPr>
          <p:nvPr/>
        </p:nvPicPr>
        <p:blipFill>
          <a:blip r:embed="rId2"/>
          <a:srcRect l="14479" t="5791" r="18918" b="15057"/>
          <a:stretch>
            <a:fillRect/>
          </a:stretch>
        </p:blipFill>
        <p:spPr bwMode="auto">
          <a:xfrm>
            <a:off x="7000892" y="0"/>
            <a:ext cx="2143108" cy="3289763"/>
          </a:xfrm>
          <a:prstGeom prst="rect">
            <a:avLst/>
          </a:prstGeom>
          <a:noFill/>
        </p:spPr>
      </p:pic>
      <p:sp>
        <p:nvSpPr>
          <p:cNvPr id="22532" name="AutoShape 4" descr="image"/>
          <p:cNvSpPr>
            <a:spLocks noChangeAspect="1" noChangeArrowheads="1"/>
          </p:cNvSpPr>
          <p:nvPr/>
        </p:nvSpPr>
        <p:spPr bwMode="auto">
          <a:xfrm>
            <a:off x="8923338"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ar-IQ"/>
          </a:p>
        </p:txBody>
      </p:sp>
      <p:pic>
        <p:nvPicPr>
          <p:cNvPr id="22533" name="Picture 5" descr="E:\محاضضرات\kidney\F50044Xf31-07-9780323096003.jpg"/>
          <p:cNvPicPr>
            <a:picLocks noChangeAspect="1" noChangeArrowheads="1"/>
          </p:cNvPicPr>
          <p:nvPr/>
        </p:nvPicPr>
        <p:blipFill>
          <a:blip r:embed="rId3"/>
          <a:srcRect/>
          <a:stretch>
            <a:fillRect/>
          </a:stretch>
        </p:blipFill>
        <p:spPr bwMode="auto">
          <a:xfrm>
            <a:off x="5786446" y="3214686"/>
            <a:ext cx="3273425" cy="2109787"/>
          </a:xfrm>
          <a:prstGeom prst="rect">
            <a:avLst/>
          </a:prstGeom>
          <a:noFill/>
        </p:spPr>
      </p:pic>
      <p:pic>
        <p:nvPicPr>
          <p:cNvPr id="22534" name="Picture 6" descr="E:\محاضضرات\kidney\Illu_ureters_wall.jpg"/>
          <p:cNvPicPr>
            <a:picLocks noChangeAspect="1" noChangeArrowheads="1"/>
          </p:cNvPicPr>
          <p:nvPr/>
        </p:nvPicPr>
        <p:blipFill>
          <a:blip r:embed="rId4"/>
          <a:srcRect b="18262"/>
          <a:stretch>
            <a:fillRect/>
          </a:stretch>
        </p:blipFill>
        <p:spPr bwMode="auto">
          <a:xfrm>
            <a:off x="6119850" y="5436243"/>
            <a:ext cx="2809868" cy="1278905"/>
          </a:xfrm>
          <a:prstGeom prst="rect">
            <a:avLst/>
          </a:prstGeom>
          <a:noFill/>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6500858" cy="6286544"/>
          </a:xfrm>
        </p:spPr>
        <p:txBody>
          <a:bodyPr>
            <a:normAutofit fontScale="85000" lnSpcReduction="10000"/>
          </a:bodyPr>
          <a:lstStyle/>
          <a:p>
            <a:pPr algn="l" rtl="0"/>
            <a:r>
              <a:rPr lang="en-US" dirty="0"/>
              <a:t>URETERAL </a:t>
            </a:r>
            <a:r>
              <a:rPr lang="en-US" dirty="0" smtClean="0"/>
              <a:t>OBSTRUCTION</a:t>
            </a:r>
            <a:r>
              <a:rPr lang="en-US" dirty="0"/>
              <a:t> </a:t>
            </a:r>
          </a:p>
          <a:p>
            <a:r>
              <a:rPr lang="fa-IR" dirty="0" smtClean="0"/>
              <a:t>انسداد</a:t>
            </a:r>
            <a:r>
              <a:rPr lang="ar-IQ" dirty="0" smtClean="0"/>
              <a:t> الحالب</a:t>
            </a:r>
            <a:r>
              <a:rPr lang="fa-IR" dirty="0" smtClean="0"/>
              <a:t> </a:t>
            </a:r>
            <a:r>
              <a:rPr lang="ar-IQ" dirty="0" smtClean="0"/>
              <a:t>يؤدي </a:t>
            </a:r>
            <a:r>
              <a:rPr lang="ar-IQ" dirty="0" err="1" smtClean="0"/>
              <a:t>الى</a:t>
            </a:r>
            <a:r>
              <a:rPr lang="ar-IQ" dirty="0" smtClean="0"/>
              <a:t>: </a:t>
            </a:r>
            <a:r>
              <a:rPr lang="ar-IQ" dirty="0" err="1" smtClean="0"/>
              <a:t>ا</a:t>
            </a:r>
            <a:r>
              <a:rPr lang="fa-IR" dirty="0" smtClean="0"/>
              <a:t>لزيادة </a:t>
            </a:r>
            <a:r>
              <a:rPr lang="fa-IR" dirty="0"/>
              <a:t>في </a:t>
            </a:r>
            <a:r>
              <a:rPr lang="fa-IR" dirty="0" smtClean="0"/>
              <a:t>الضغط </a:t>
            </a:r>
            <a:r>
              <a:rPr lang="fa-IR" dirty="0"/>
              <a:t>التي تنتقل إلى الأنابيب الكلوية والكبيبات، وانخفاض تدفق الدم، انخفاض في معدل الترشيح الكبيبي من خلال تفاعل معقد لمجموعة متنوعة من الوسط الوعا</a:t>
            </a:r>
            <a:r>
              <a:rPr lang="ar-IQ" dirty="0" err="1"/>
              <a:t>ئي</a:t>
            </a:r>
            <a:r>
              <a:rPr lang="fa-IR" dirty="0"/>
              <a:t>. يحدث أيضًا تدفق كريات الدم البيضاء (البلاعم والخلايا اللمفاوية</a:t>
            </a:r>
            <a:r>
              <a:rPr lang="en-US" dirty="0"/>
              <a:t>T</a:t>
            </a:r>
            <a:r>
              <a:rPr lang="fa-IR" dirty="0"/>
              <a:t>) في الكلی</a:t>
            </a:r>
            <a:r>
              <a:rPr lang="ar-IQ" dirty="0"/>
              <a:t>ة</a:t>
            </a:r>
            <a:r>
              <a:rPr lang="fa-IR" dirty="0"/>
              <a:t>. تطلق البلاعم الانزيمات المحللة للبروتينات والسيتوكينات التي قد تؤدي إلى تجنيد وتنشيط الأرومة الليفية </a:t>
            </a:r>
            <a:r>
              <a:rPr lang="en-US" dirty="0" err="1"/>
              <a:t>fibroblas</a:t>
            </a:r>
            <a:r>
              <a:rPr lang="fa-IR" dirty="0"/>
              <a:t>ولها آثارسلبية على تدفق الدم الكلوي. قد تساهم الخلايا الليفية المنشطة بدورها في </a:t>
            </a:r>
            <a:r>
              <a:rPr lang="fa-IR" dirty="0" smtClean="0"/>
              <a:t>تطور</a:t>
            </a:r>
            <a:r>
              <a:rPr lang="en-US" dirty="0" smtClean="0"/>
              <a:t>:</a:t>
            </a:r>
          </a:p>
          <a:p>
            <a:r>
              <a:rPr lang="en-US" dirty="0" smtClean="0"/>
              <a:t>1. </a:t>
            </a:r>
            <a:r>
              <a:rPr lang="fa-IR" dirty="0" smtClean="0"/>
              <a:t>التليف </a:t>
            </a:r>
            <a:r>
              <a:rPr lang="fa-IR" dirty="0"/>
              <a:t>الخلالي </a:t>
            </a:r>
            <a:r>
              <a:rPr lang="en-US" dirty="0"/>
              <a:t>interstitial fibrosis</a:t>
            </a:r>
            <a:r>
              <a:rPr lang="fa-IR" dirty="0" smtClean="0"/>
              <a:t>أو</a:t>
            </a:r>
            <a:endParaRPr lang="en-US" dirty="0" smtClean="0"/>
          </a:p>
          <a:p>
            <a:r>
              <a:rPr lang="en-US" dirty="0" smtClean="0"/>
              <a:t>2. </a:t>
            </a:r>
            <a:r>
              <a:rPr lang="fa-IR" dirty="0" smtClean="0"/>
              <a:t>تصلب </a:t>
            </a:r>
            <a:r>
              <a:rPr lang="fa-IR" dirty="0"/>
              <a:t>الكبيبات</a:t>
            </a:r>
            <a:r>
              <a:rPr lang="en-US" dirty="0"/>
              <a:t>.</a:t>
            </a:r>
            <a:r>
              <a:rPr lang="en-US" dirty="0" err="1"/>
              <a:t>glomerulosclerosis</a:t>
            </a:r>
            <a:r>
              <a:rPr lang="en-US" dirty="0"/>
              <a:t>.</a:t>
            </a:r>
          </a:p>
          <a:p>
            <a:pPr algn="l" rtl="0">
              <a:buNone/>
            </a:pPr>
            <a:endParaRPr lang="en-US" dirty="0" smtClean="0"/>
          </a:p>
          <a:p>
            <a:pPr algn="l" rtl="0">
              <a:buNone/>
            </a:pPr>
            <a:r>
              <a:rPr lang="en-US" dirty="0" smtClean="0"/>
              <a:t>These are the results of </a:t>
            </a:r>
            <a:r>
              <a:rPr lang="en-US" dirty="0" err="1" smtClean="0"/>
              <a:t>ureteral</a:t>
            </a:r>
            <a:r>
              <a:rPr lang="en-US" dirty="0" smtClean="0"/>
              <a:t> obstruction </a:t>
            </a:r>
            <a:r>
              <a:rPr lang="fa-IR" dirty="0"/>
              <a:t> </a:t>
            </a:r>
            <a:endParaRPr lang="en-US" dirty="0"/>
          </a:p>
          <a:p>
            <a:endParaRPr lang="ar-IQ" dirty="0"/>
          </a:p>
        </p:txBody>
      </p:sp>
      <p:pic>
        <p:nvPicPr>
          <p:cNvPr id="12290" name="Picture 2" descr="Urinary Tract Obstruction - Kidney and Urinary Tract Disorders - MSD Manual  Consumer Version"/>
          <p:cNvPicPr>
            <a:picLocks noChangeAspect="1" noChangeArrowheads="1"/>
          </p:cNvPicPr>
          <p:nvPr/>
        </p:nvPicPr>
        <p:blipFill>
          <a:blip r:embed="rId2"/>
          <a:srcRect l="35256" t="6303" r="18269" b="29411"/>
          <a:stretch>
            <a:fillRect/>
          </a:stretch>
        </p:blipFill>
        <p:spPr bwMode="auto">
          <a:xfrm>
            <a:off x="6503595" y="1000108"/>
            <a:ext cx="2640405" cy="4643470"/>
          </a:xfrm>
          <a:prstGeom prst="rect">
            <a:avLst/>
          </a:prstGeom>
          <a:noFill/>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643998" cy="3786214"/>
          </a:xfrm>
        </p:spPr>
        <p:txBody>
          <a:bodyPr>
            <a:normAutofit fontScale="85000" lnSpcReduction="10000"/>
          </a:bodyPr>
          <a:lstStyle/>
          <a:p>
            <a:pPr algn="l" rtl="0"/>
            <a:r>
              <a:rPr lang="en-US" dirty="0"/>
              <a:t>Feline </a:t>
            </a:r>
            <a:r>
              <a:rPr lang="en-US" dirty="0" err="1"/>
              <a:t>Ureterolithiasis</a:t>
            </a:r>
            <a:endParaRPr lang="en-US" dirty="0"/>
          </a:p>
          <a:p>
            <a:pPr algn="l" rtl="0"/>
            <a:r>
              <a:rPr lang="en-US" dirty="0"/>
              <a:t>Obstructive </a:t>
            </a:r>
            <a:r>
              <a:rPr lang="en-US" dirty="0" err="1"/>
              <a:t>ureterolithiasis</a:t>
            </a:r>
            <a:r>
              <a:rPr lang="en-US" dirty="0"/>
              <a:t> is one of the most common reasons for performing </a:t>
            </a:r>
            <a:r>
              <a:rPr lang="en-US" dirty="0" err="1"/>
              <a:t>ureteral</a:t>
            </a:r>
            <a:r>
              <a:rPr lang="en-US" dirty="0"/>
              <a:t> surgery, especially in cats.</a:t>
            </a:r>
          </a:p>
          <a:p>
            <a:pPr algn="l" rtl="0">
              <a:buNone/>
            </a:pPr>
            <a:r>
              <a:rPr lang="en-US" dirty="0"/>
              <a:t> </a:t>
            </a:r>
          </a:p>
          <a:p>
            <a:pPr algn="l" rtl="0"/>
            <a:r>
              <a:rPr lang="en-US" dirty="0"/>
              <a:t>many clinicians attempt to </a:t>
            </a:r>
            <a:r>
              <a:rPr lang="en-US" dirty="0" err="1"/>
              <a:t>diurese</a:t>
            </a:r>
            <a:r>
              <a:rPr lang="en-US" dirty="0"/>
              <a:t> the patient for some amount of time (1 to 4 days) before surgery, and some have attempted to induce relaxation of </a:t>
            </a:r>
            <a:r>
              <a:rPr lang="en-US" dirty="0" err="1"/>
              <a:t>ureteral</a:t>
            </a:r>
            <a:r>
              <a:rPr lang="en-US" dirty="0"/>
              <a:t> smooth muscle to get the </a:t>
            </a:r>
            <a:r>
              <a:rPr lang="en-US" dirty="0" err="1"/>
              <a:t>ureterolith</a:t>
            </a:r>
            <a:r>
              <a:rPr lang="en-US" dirty="0"/>
              <a:t> to move into the urinary bladder</a:t>
            </a:r>
            <a:r>
              <a:rPr lang="en-US" dirty="0" smtClean="0"/>
              <a:t>.</a:t>
            </a:r>
            <a:endParaRPr lang="en-US" dirty="0"/>
          </a:p>
        </p:txBody>
      </p:sp>
      <p:pic>
        <p:nvPicPr>
          <p:cNvPr id="11266" name="Picture 2" descr="Feline Struvite and Calcium Oxalate Urolithiasis | Today&amp;#39;s Veterinary  Practice"/>
          <p:cNvPicPr>
            <a:picLocks noChangeAspect="1" noChangeArrowheads="1"/>
          </p:cNvPicPr>
          <p:nvPr/>
        </p:nvPicPr>
        <p:blipFill>
          <a:blip r:embed="rId2"/>
          <a:srcRect/>
          <a:stretch>
            <a:fillRect/>
          </a:stretch>
        </p:blipFill>
        <p:spPr bwMode="auto">
          <a:xfrm>
            <a:off x="1004946" y="4083819"/>
            <a:ext cx="7138954" cy="2774205"/>
          </a:xfrm>
          <a:prstGeom prst="rect">
            <a:avLst/>
          </a:prstGeom>
          <a:noFill/>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457200" y="214290"/>
            <a:ext cx="6115064" cy="5911873"/>
          </a:xfrm>
        </p:spPr>
        <p:txBody>
          <a:bodyPr>
            <a:normAutofit fontScale="92500"/>
          </a:bodyPr>
          <a:lstStyle/>
          <a:p>
            <a:pPr algn="l" rtl="0">
              <a:buNone/>
            </a:pPr>
            <a:r>
              <a:rPr lang="en-US" dirty="0" smtClean="0"/>
              <a:t>Surgery of </a:t>
            </a:r>
            <a:r>
              <a:rPr lang="en-US" dirty="0"/>
              <a:t>kidneys tends to focus on </a:t>
            </a:r>
            <a:r>
              <a:rPr lang="en-US" dirty="0" smtClean="0"/>
              <a:t> </a:t>
            </a:r>
            <a:endParaRPr lang="en-US" dirty="0"/>
          </a:p>
          <a:p>
            <a:pPr marL="514350" lvl="0" indent="-514350" algn="l" rtl="0">
              <a:buFont typeface="+mj-lt"/>
              <a:buAutoNum type="arabicPeriod"/>
            </a:pPr>
            <a:r>
              <a:rPr lang="en-US" dirty="0"/>
              <a:t>extracting calculi, and </a:t>
            </a:r>
          </a:p>
          <a:p>
            <a:pPr marL="514350" lvl="0" indent="-514350" algn="l" rtl="0">
              <a:buFont typeface="+mj-lt"/>
              <a:buAutoNum type="arabicPeriod"/>
            </a:pPr>
            <a:r>
              <a:rPr lang="en-US" dirty="0"/>
              <a:t>providing treatment for traumatic injury or </a:t>
            </a:r>
            <a:r>
              <a:rPr lang="en-US" dirty="0" err="1"/>
              <a:t>neoplastic</a:t>
            </a:r>
            <a:r>
              <a:rPr lang="en-US" dirty="0"/>
              <a:t> conditions. </a:t>
            </a:r>
            <a:endParaRPr lang="en-US" dirty="0" smtClean="0"/>
          </a:p>
          <a:p>
            <a:pPr algn="l" rtl="0">
              <a:buNone/>
            </a:pPr>
            <a:endParaRPr lang="en-US" dirty="0" smtClean="0"/>
          </a:p>
          <a:p>
            <a:pPr algn="l" rtl="0">
              <a:buNone/>
            </a:pPr>
            <a:r>
              <a:rPr lang="en-US" dirty="0" smtClean="0"/>
              <a:t>The </a:t>
            </a:r>
            <a:r>
              <a:rPr lang="en-US" dirty="0" smtClean="0"/>
              <a:t>function </a:t>
            </a:r>
            <a:r>
              <a:rPr lang="en-US" dirty="0"/>
              <a:t>of the kidneys </a:t>
            </a:r>
            <a:r>
              <a:rPr lang="en-US" dirty="0" smtClean="0"/>
              <a:t>are </a:t>
            </a:r>
            <a:r>
              <a:rPr lang="en-US" dirty="0" smtClean="0"/>
              <a:t> </a:t>
            </a:r>
            <a:endParaRPr lang="en-US" dirty="0"/>
          </a:p>
          <a:p>
            <a:pPr marL="514350" lvl="0" indent="-514350" algn="l" rtl="0">
              <a:buFont typeface="+mj-lt"/>
              <a:buAutoNum type="arabicPeriod"/>
            </a:pPr>
            <a:r>
              <a:rPr lang="en-US" dirty="0"/>
              <a:t>removal of metabolic waste products, </a:t>
            </a:r>
          </a:p>
          <a:p>
            <a:pPr marL="514350" lvl="0" indent="-514350" algn="l" rtl="0">
              <a:buFont typeface="+mj-lt"/>
              <a:buAutoNum type="arabicPeriod"/>
            </a:pPr>
            <a:r>
              <a:rPr lang="en-US" dirty="0"/>
              <a:t>maintenance of normal fluid balance, and </a:t>
            </a:r>
          </a:p>
          <a:p>
            <a:pPr marL="514350" indent="-514350" algn="l" rtl="0">
              <a:buFont typeface="+mj-lt"/>
              <a:buAutoNum type="arabicPeriod"/>
            </a:pPr>
            <a:r>
              <a:rPr lang="en-US" dirty="0"/>
              <a:t>regulation of blood pressure </a:t>
            </a:r>
          </a:p>
          <a:p>
            <a:pPr algn="l" rtl="0">
              <a:buNone/>
            </a:pPr>
            <a:endParaRPr lang="en-US" dirty="0"/>
          </a:p>
          <a:p>
            <a:pPr algn="l" rtl="0"/>
            <a:endParaRPr lang="ar-IQ" dirty="0"/>
          </a:p>
        </p:txBody>
      </p:sp>
      <p:pic>
        <p:nvPicPr>
          <p:cNvPr id="24577" name="Picture 1" descr="E:\محاضضرات\090cdbe6dc43b6343c4abe7722e912ec.jpg"/>
          <p:cNvPicPr>
            <a:picLocks noChangeAspect="1" noChangeArrowheads="1"/>
          </p:cNvPicPr>
          <p:nvPr/>
        </p:nvPicPr>
        <p:blipFill>
          <a:blip r:embed="rId2"/>
          <a:srcRect/>
          <a:stretch>
            <a:fillRect/>
          </a:stretch>
        </p:blipFill>
        <p:spPr bwMode="auto">
          <a:xfrm>
            <a:off x="6277940" y="571480"/>
            <a:ext cx="2866060" cy="2703830"/>
          </a:xfrm>
          <a:prstGeom prst="rect">
            <a:avLst/>
          </a:prstGeom>
          <a:noFill/>
        </p:spPr>
      </p:pic>
      <p:pic>
        <p:nvPicPr>
          <p:cNvPr id="24578" name="Picture 2" descr="E:\محاضضرات\2217a373eee8dce8587e0c9b1cbd227b.jpg"/>
          <p:cNvPicPr>
            <a:picLocks noChangeAspect="1" noChangeArrowheads="1"/>
          </p:cNvPicPr>
          <p:nvPr/>
        </p:nvPicPr>
        <p:blipFill>
          <a:blip r:embed="rId3"/>
          <a:srcRect/>
          <a:stretch>
            <a:fillRect/>
          </a:stretch>
        </p:blipFill>
        <p:spPr bwMode="auto">
          <a:xfrm>
            <a:off x="5692826" y="3862405"/>
            <a:ext cx="3451174" cy="2995619"/>
          </a:xfrm>
          <a:prstGeom prst="rect">
            <a:avLst/>
          </a:prstGeom>
          <a:noFill/>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0"/>
            <a:ext cx="8472518" cy="3714752"/>
          </a:xfrm>
        </p:spPr>
        <p:txBody>
          <a:bodyPr>
            <a:normAutofit fontScale="85000" lnSpcReduction="20000"/>
          </a:bodyPr>
          <a:lstStyle/>
          <a:p>
            <a:pPr algn="l" rtl="0"/>
            <a:r>
              <a:rPr lang="en-US" b="1" i="1" dirty="0"/>
              <a:t>Lithotripsy</a:t>
            </a:r>
            <a:r>
              <a:rPr lang="fa-IR" dirty="0"/>
              <a:t>تفتيت </a:t>
            </a:r>
            <a:r>
              <a:rPr lang="fa-IR" dirty="0" smtClean="0"/>
              <a:t>الحصى</a:t>
            </a:r>
            <a:r>
              <a:rPr lang="en-US" b="1" i="1" dirty="0"/>
              <a:t> </a:t>
            </a:r>
            <a:endParaRPr lang="en-US" dirty="0"/>
          </a:p>
          <a:p>
            <a:pPr algn="l" rtl="0"/>
            <a:r>
              <a:rPr lang="en-US" dirty="0"/>
              <a:t>Extracorporeal shockwave lithotripsy </a:t>
            </a:r>
            <a:r>
              <a:rPr lang="fa-IR" dirty="0"/>
              <a:t>تفتيت الحصى بالموجات الصدمية خارج الجسم</a:t>
            </a:r>
            <a:r>
              <a:rPr lang="en-US" dirty="0"/>
              <a:t>  to fragment feline </a:t>
            </a:r>
            <a:r>
              <a:rPr lang="en-US" dirty="0" err="1"/>
              <a:t>ureterolithiasis</a:t>
            </a:r>
            <a:r>
              <a:rPr lang="en-US" dirty="0"/>
              <a:t> has not been widely used because it may result in renal injury when applied to concomitant </a:t>
            </a:r>
            <a:r>
              <a:rPr lang="en-US" dirty="0" err="1"/>
              <a:t>nephroliths</a:t>
            </a:r>
            <a:r>
              <a:rPr lang="en-US" dirty="0"/>
              <a:t>.</a:t>
            </a:r>
          </a:p>
          <a:p>
            <a:r>
              <a:rPr lang="fa-IR" dirty="0"/>
              <a:t>.لم يتم استخدامه على نطاق واسع لأنه قد ينتج عنه في إصابة الكلى عند تطبيقه على حصوات الكلى المصاحبة </a:t>
            </a:r>
            <a:r>
              <a:rPr lang="fa-IR" dirty="0" smtClean="0"/>
              <a:t>.</a:t>
            </a:r>
            <a:endParaRPr lang="en-US" dirty="0"/>
          </a:p>
          <a:p>
            <a:pPr algn="l" rtl="0"/>
            <a:r>
              <a:rPr lang="en-US" dirty="0"/>
              <a:t>Localization of the </a:t>
            </a:r>
            <a:r>
              <a:rPr lang="en-US" dirty="0" err="1"/>
              <a:t>ureterolith</a:t>
            </a:r>
            <a:r>
              <a:rPr lang="en-US" dirty="0"/>
              <a:t>(s) is most commonly performed using abdominal </a:t>
            </a:r>
            <a:r>
              <a:rPr lang="en-US" dirty="0" err="1" smtClean="0"/>
              <a:t>ultrasonography</a:t>
            </a:r>
            <a:endParaRPr lang="en-US" dirty="0" smtClean="0"/>
          </a:p>
          <a:p>
            <a:pPr rtl="0">
              <a:buNone/>
            </a:pPr>
            <a:r>
              <a:rPr lang="en-US" dirty="0" smtClean="0"/>
              <a:t> </a:t>
            </a:r>
          </a:p>
          <a:p>
            <a:endParaRPr lang="ar-IQ" dirty="0"/>
          </a:p>
        </p:txBody>
      </p:sp>
      <p:pic>
        <p:nvPicPr>
          <p:cNvPr id="10242" name="Picture 2" descr="Lithotripsy: an update on urologic applications in small animals -  Veterinary Clinics: Small Animal Practice"/>
          <p:cNvPicPr>
            <a:picLocks noChangeAspect="1" noChangeArrowheads="1"/>
          </p:cNvPicPr>
          <p:nvPr/>
        </p:nvPicPr>
        <p:blipFill>
          <a:blip r:embed="rId2"/>
          <a:srcRect/>
          <a:stretch>
            <a:fillRect/>
          </a:stretch>
        </p:blipFill>
        <p:spPr bwMode="auto">
          <a:xfrm>
            <a:off x="4286248" y="3357562"/>
            <a:ext cx="4652970" cy="3489729"/>
          </a:xfrm>
          <a:prstGeom prst="rect">
            <a:avLst/>
          </a:prstGeom>
          <a:noFill/>
        </p:spPr>
      </p:pic>
      <p:pic>
        <p:nvPicPr>
          <p:cNvPr id="10244" name="Picture 4" descr="Changing Paradigms in the Treatment of Uroliths by Lithotripsy - Veterinary  Clinics: Small Animal Practice"/>
          <p:cNvPicPr>
            <a:picLocks noChangeAspect="1" noChangeArrowheads="1"/>
          </p:cNvPicPr>
          <p:nvPr/>
        </p:nvPicPr>
        <p:blipFill>
          <a:blip r:embed="rId3"/>
          <a:srcRect/>
          <a:stretch>
            <a:fillRect/>
          </a:stretch>
        </p:blipFill>
        <p:spPr bwMode="auto">
          <a:xfrm>
            <a:off x="214282" y="3357562"/>
            <a:ext cx="4000528" cy="3469338"/>
          </a:xfrm>
          <a:prstGeom prst="rect">
            <a:avLst/>
          </a:prstGeom>
          <a:noFill/>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472518" cy="3071834"/>
          </a:xfrm>
        </p:spPr>
        <p:txBody>
          <a:bodyPr>
            <a:normAutofit fontScale="85000" lnSpcReduction="10000"/>
          </a:bodyPr>
          <a:lstStyle/>
          <a:p>
            <a:pPr algn="l" rtl="0"/>
            <a:r>
              <a:rPr lang="en-US" b="1" i="1" dirty="0"/>
              <a:t>Surgery</a:t>
            </a:r>
            <a:endParaRPr lang="en-US" dirty="0"/>
          </a:p>
          <a:p>
            <a:pPr algn="l" rtl="0"/>
            <a:r>
              <a:rPr lang="en-US" dirty="0" smtClean="0"/>
              <a:t>it </a:t>
            </a:r>
            <a:r>
              <a:rPr lang="en-US" dirty="0"/>
              <a:t>has been determined that </a:t>
            </a:r>
            <a:r>
              <a:rPr lang="en-US" dirty="0" err="1"/>
              <a:t>diuresis</a:t>
            </a:r>
            <a:r>
              <a:rPr lang="en-US" dirty="0"/>
              <a:t> has failed to move the calculus, a </a:t>
            </a:r>
            <a:r>
              <a:rPr lang="en-US" dirty="0" err="1"/>
              <a:t>ureteral</a:t>
            </a:r>
            <a:r>
              <a:rPr lang="en-US" dirty="0"/>
              <a:t> resection </a:t>
            </a:r>
            <a:r>
              <a:rPr lang="en-US" dirty="0" smtClean="0"/>
              <a:t>and </a:t>
            </a:r>
            <a:r>
              <a:rPr lang="en-US" dirty="0" err="1"/>
              <a:t>reimplantation</a:t>
            </a:r>
            <a:r>
              <a:rPr lang="en-US" dirty="0"/>
              <a:t> or, less commonly, </a:t>
            </a:r>
            <a:r>
              <a:rPr lang="en-US" dirty="0" err="1"/>
              <a:t>ureterotomy</a:t>
            </a:r>
            <a:r>
              <a:rPr lang="en-US" dirty="0"/>
              <a:t> is </a:t>
            </a:r>
            <a:r>
              <a:rPr lang="en-US" dirty="0" smtClean="0"/>
              <a:t>performed</a:t>
            </a:r>
            <a:endParaRPr lang="en-US" dirty="0"/>
          </a:p>
          <a:p>
            <a:pPr algn="l" rtl="0"/>
            <a:r>
              <a:rPr lang="en-US" b="1" i="1" dirty="0"/>
              <a:t>Complications</a:t>
            </a:r>
            <a:endParaRPr lang="en-US" dirty="0"/>
          </a:p>
          <a:p>
            <a:pPr algn="l" rtl="0"/>
            <a:r>
              <a:rPr lang="en-US" dirty="0"/>
              <a:t>Urine leakage is the most </a:t>
            </a:r>
            <a:r>
              <a:rPr lang="en-US" dirty="0" smtClean="0"/>
              <a:t>common postoperative </a:t>
            </a:r>
            <a:r>
              <a:rPr lang="en-US" dirty="0"/>
              <a:t>complication</a:t>
            </a:r>
          </a:p>
          <a:p>
            <a:pPr algn="l"/>
            <a:endParaRPr lang="ar-IQ" dirty="0"/>
          </a:p>
        </p:txBody>
      </p:sp>
      <p:pic>
        <p:nvPicPr>
          <p:cNvPr id="4" name="صورة 3"/>
          <p:cNvPicPr/>
          <p:nvPr/>
        </p:nvPicPr>
        <p:blipFill>
          <a:blip r:embed="rId2"/>
          <a:srcRect/>
          <a:stretch>
            <a:fillRect/>
          </a:stretch>
        </p:blipFill>
        <p:spPr bwMode="auto">
          <a:xfrm rot="16200000">
            <a:off x="6409819" y="4091512"/>
            <a:ext cx="3111438" cy="2357919"/>
          </a:xfrm>
          <a:prstGeom prst="rect">
            <a:avLst/>
          </a:prstGeom>
          <a:noFill/>
          <a:ln w="9525">
            <a:noFill/>
            <a:miter lim="800000"/>
            <a:headEnd/>
            <a:tailEnd/>
          </a:ln>
        </p:spPr>
      </p:pic>
      <p:pic>
        <p:nvPicPr>
          <p:cNvPr id="5" name="صورة 4"/>
          <p:cNvPicPr/>
          <p:nvPr/>
        </p:nvPicPr>
        <p:blipFill>
          <a:blip r:embed="rId3"/>
          <a:srcRect/>
          <a:stretch>
            <a:fillRect/>
          </a:stretch>
        </p:blipFill>
        <p:spPr bwMode="auto">
          <a:xfrm rot="5400000">
            <a:off x="3071815" y="3214676"/>
            <a:ext cx="3143246" cy="4143404"/>
          </a:xfrm>
          <a:prstGeom prst="rect">
            <a:avLst/>
          </a:prstGeom>
          <a:noFill/>
          <a:ln w="9525">
            <a:noFill/>
            <a:miter lim="800000"/>
            <a:headEnd/>
            <a:tailEnd/>
          </a:ln>
        </p:spPr>
      </p:pic>
      <p:sp>
        <p:nvSpPr>
          <p:cNvPr id="6" name="مستطيل 5"/>
          <p:cNvSpPr/>
          <p:nvPr/>
        </p:nvSpPr>
        <p:spPr>
          <a:xfrm>
            <a:off x="6715140" y="5643578"/>
            <a:ext cx="2357422" cy="1200329"/>
          </a:xfrm>
          <a:prstGeom prst="rect">
            <a:avLst/>
          </a:prstGeom>
        </p:spPr>
        <p:txBody>
          <a:bodyPr wrap="square">
            <a:spAutoFit/>
          </a:bodyPr>
          <a:lstStyle/>
          <a:p>
            <a:pPr algn="ctr"/>
            <a:r>
              <a:rPr lang="en-US" b="1" dirty="0"/>
              <a:t>closure of a feline </a:t>
            </a:r>
            <a:r>
              <a:rPr lang="en-US" b="1" dirty="0" err="1"/>
              <a:t>ureterotomy</a:t>
            </a:r>
            <a:r>
              <a:rPr lang="en-US" b="1" dirty="0"/>
              <a:t> after removal of a proximal </a:t>
            </a:r>
            <a:r>
              <a:rPr lang="en-US" b="1" dirty="0" err="1"/>
              <a:t>ureterolith</a:t>
            </a:r>
            <a:endParaRPr lang="ar-IQ" b="1" dirty="0"/>
          </a:p>
        </p:txBody>
      </p:sp>
      <p:sp>
        <p:nvSpPr>
          <p:cNvPr id="7" name="مستطيل 6"/>
          <p:cNvSpPr/>
          <p:nvPr/>
        </p:nvSpPr>
        <p:spPr>
          <a:xfrm>
            <a:off x="2648441" y="3643314"/>
            <a:ext cx="3620607" cy="369332"/>
          </a:xfrm>
          <a:prstGeom prst="rect">
            <a:avLst/>
          </a:prstGeom>
        </p:spPr>
        <p:txBody>
          <a:bodyPr wrap="none">
            <a:spAutoFit/>
          </a:bodyPr>
          <a:lstStyle/>
          <a:p>
            <a:r>
              <a:rPr lang="en-US" b="1" dirty="0"/>
              <a:t>End-to-side </a:t>
            </a:r>
            <a:r>
              <a:rPr lang="en-US" b="1" dirty="0" err="1"/>
              <a:t>ureteral</a:t>
            </a:r>
            <a:r>
              <a:rPr lang="en-US" b="1" dirty="0"/>
              <a:t> </a:t>
            </a:r>
            <a:r>
              <a:rPr lang="en-US" b="1" dirty="0" err="1"/>
              <a:t>reimplantation</a:t>
            </a:r>
            <a:r>
              <a:rPr lang="en-US" b="1" dirty="0"/>
              <a:t>.</a:t>
            </a:r>
            <a:endParaRPr lang="ar-IQ" b="1"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14282" y="357166"/>
            <a:ext cx="8472518" cy="6286544"/>
          </a:xfrm>
        </p:spPr>
        <p:txBody>
          <a:bodyPr/>
          <a:lstStyle/>
          <a:p>
            <a:pPr algn="l" rtl="0"/>
            <a:r>
              <a:rPr lang="en-US" b="1" dirty="0" err="1"/>
              <a:t>Ureteral</a:t>
            </a:r>
            <a:r>
              <a:rPr lang="en-US" b="1" dirty="0"/>
              <a:t> </a:t>
            </a:r>
            <a:r>
              <a:rPr lang="en-US" b="1" dirty="0" err="1"/>
              <a:t>Neoplasia</a:t>
            </a:r>
            <a:endParaRPr lang="en-US" b="1" dirty="0"/>
          </a:p>
          <a:p>
            <a:pPr algn="l" rtl="0"/>
            <a:r>
              <a:rPr lang="en-US" dirty="0"/>
              <a:t>Primary </a:t>
            </a:r>
            <a:r>
              <a:rPr lang="en-US" dirty="0" err="1"/>
              <a:t>ureteral</a:t>
            </a:r>
            <a:r>
              <a:rPr lang="en-US" dirty="0"/>
              <a:t> </a:t>
            </a:r>
            <a:r>
              <a:rPr lang="en-US" dirty="0" err="1"/>
              <a:t>neoplasia</a:t>
            </a:r>
            <a:r>
              <a:rPr lang="en-US" dirty="0"/>
              <a:t> is quite rare in dogs and has not been reported in cats. Secondary involvement of a </a:t>
            </a:r>
            <a:r>
              <a:rPr lang="en-US" dirty="0" err="1"/>
              <a:t>ureter</a:t>
            </a:r>
            <a:r>
              <a:rPr lang="en-US" dirty="0"/>
              <a:t> by tumors of the urinary bladder or a kidney is more commonly reported</a:t>
            </a:r>
            <a:r>
              <a:rPr lang="en-US" dirty="0" smtClean="0"/>
              <a:t>.</a:t>
            </a:r>
          </a:p>
          <a:p>
            <a:pPr algn="l" rtl="0"/>
            <a:r>
              <a:rPr lang="en-US" b="1" dirty="0" err="1" smtClean="0"/>
              <a:t>Ureteral</a:t>
            </a:r>
            <a:r>
              <a:rPr lang="en-US" b="1" dirty="0" smtClean="0"/>
              <a:t> Trauma</a:t>
            </a:r>
          </a:p>
          <a:p>
            <a:pPr algn="l" rtl="0"/>
            <a:r>
              <a:rPr lang="en-US" dirty="0" err="1" smtClean="0"/>
              <a:t>Ureteral</a:t>
            </a:r>
            <a:r>
              <a:rPr lang="en-US" dirty="0" smtClean="0"/>
              <a:t> trauma is uncommonly reported and, when it occurs, is most often iatrogenic and associated with </a:t>
            </a:r>
            <a:r>
              <a:rPr lang="en-US" dirty="0" err="1" smtClean="0"/>
              <a:t>ovariohysterectomy</a:t>
            </a:r>
            <a:endParaRPr lang="en-US" dirty="0" smtClean="0"/>
          </a:p>
          <a:p>
            <a:pPr algn="l" rtl="0"/>
            <a:endParaRPr lang="en-US" dirty="0"/>
          </a:p>
          <a:p>
            <a:endParaRPr lang="ar-IQ"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en-US" b="1" dirty="0"/>
              <a:t>Urinary </a:t>
            </a:r>
            <a:r>
              <a:rPr lang="en-US" b="1" dirty="0" smtClean="0"/>
              <a:t>Bladder</a:t>
            </a:r>
            <a:endParaRPr lang="ar-IQ" dirty="0"/>
          </a:p>
        </p:txBody>
      </p:sp>
      <p:sp>
        <p:nvSpPr>
          <p:cNvPr id="3" name="عنوان فرعي 2"/>
          <p:cNvSpPr>
            <a:spLocks noGrp="1"/>
          </p:cNvSpPr>
          <p:nvPr>
            <p:ph type="subTitle" idx="1"/>
          </p:nvPr>
        </p:nvSpPr>
        <p:spPr/>
        <p:txBody>
          <a:bodyPr/>
          <a:lstStyle/>
          <a:p>
            <a:endParaRPr lang="ar-IQ"/>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214290"/>
            <a:ext cx="5614966" cy="6286544"/>
          </a:xfrm>
        </p:spPr>
        <p:txBody>
          <a:bodyPr>
            <a:normAutofit fontScale="85000" lnSpcReduction="10000"/>
          </a:bodyPr>
          <a:lstStyle/>
          <a:p>
            <a:pPr algn="l" rtl="0">
              <a:buNone/>
            </a:pPr>
            <a:r>
              <a:rPr lang="en-US" i="1" dirty="0" smtClean="0"/>
              <a:t>The bladder is a reservoir for urine and it varies in size, depending on the volume it contains.</a:t>
            </a:r>
          </a:p>
          <a:p>
            <a:pPr algn="l" rtl="0">
              <a:buNone/>
            </a:pPr>
            <a:endParaRPr lang="en-US" i="1" dirty="0" smtClean="0"/>
          </a:p>
          <a:p>
            <a:pPr algn="l" rtl="0">
              <a:buNone/>
            </a:pPr>
            <a:r>
              <a:rPr lang="en-US" i="1" dirty="0" smtClean="0"/>
              <a:t>In dogs, The position of the bladder is variable, lying just cranial to or within the pelvic canal when empty</a:t>
            </a:r>
            <a:endParaRPr lang="en-US" i="1" dirty="0"/>
          </a:p>
          <a:p>
            <a:pPr algn="l" rtl="0">
              <a:buNone/>
            </a:pPr>
            <a:endParaRPr lang="en-US" i="1" dirty="0" smtClean="0"/>
          </a:p>
          <a:p>
            <a:pPr algn="l" rtl="0">
              <a:buNone/>
            </a:pPr>
            <a:r>
              <a:rPr lang="en-US" i="1" dirty="0" smtClean="0"/>
              <a:t>and extending cranially along the ventral abdominal wall as it distends.</a:t>
            </a:r>
          </a:p>
          <a:p>
            <a:pPr algn="l" rtl="0">
              <a:buNone/>
            </a:pPr>
            <a:endParaRPr lang="en-US" i="1" dirty="0" smtClean="0"/>
          </a:p>
          <a:p>
            <a:pPr algn="l" rtl="0">
              <a:buNone/>
            </a:pPr>
            <a:r>
              <a:rPr lang="en-US" i="1" dirty="0" smtClean="0"/>
              <a:t>In cats, the bladder remains within the caudal abdomen, even when empty</a:t>
            </a:r>
            <a:endParaRPr lang="ar-IQ" dirty="0"/>
          </a:p>
        </p:txBody>
      </p:sp>
      <p:pic>
        <p:nvPicPr>
          <p:cNvPr id="38914" name="Picture 2" descr="https://www.researchgate.net/profile/Harriet-Syme/publication/257737202/figure/fig3/AS:267941325307938@1440893598862/Schematic-representation-of-a-the-canine-urinary-tract-and-b-the-feline-urinary_W640.jpg"/>
          <p:cNvPicPr>
            <a:picLocks noChangeAspect="1" noChangeArrowheads="1"/>
          </p:cNvPicPr>
          <p:nvPr/>
        </p:nvPicPr>
        <p:blipFill>
          <a:blip r:embed="rId2"/>
          <a:srcRect/>
          <a:stretch>
            <a:fillRect/>
          </a:stretch>
        </p:blipFill>
        <p:spPr bwMode="auto">
          <a:xfrm>
            <a:off x="5756194" y="285728"/>
            <a:ext cx="3316400" cy="6429396"/>
          </a:xfrm>
          <a:prstGeom prst="rect">
            <a:avLst/>
          </a:prstGeom>
          <a:noFill/>
        </p:spPr>
      </p:pic>
      <p:sp>
        <p:nvSpPr>
          <p:cNvPr id="5" name="مستطيل 4"/>
          <p:cNvSpPr/>
          <p:nvPr/>
        </p:nvSpPr>
        <p:spPr>
          <a:xfrm>
            <a:off x="5643570" y="1071546"/>
            <a:ext cx="670376" cy="461665"/>
          </a:xfrm>
          <a:prstGeom prst="rect">
            <a:avLst/>
          </a:prstGeom>
        </p:spPr>
        <p:txBody>
          <a:bodyPr wrap="none">
            <a:spAutoFit/>
          </a:bodyPr>
          <a:lstStyle/>
          <a:p>
            <a:pPr algn="l" rtl="0"/>
            <a:r>
              <a:rPr lang="en-US" sz="2400" b="1" i="1" dirty="0" smtClean="0"/>
              <a:t>dog</a:t>
            </a:r>
            <a:endParaRPr lang="ar-IQ" sz="2400" b="1" dirty="0"/>
          </a:p>
        </p:txBody>
      </p:sp>
      <p:sp>
        <p:nvSpPr>
          <p:cNvPr id="6" name="مستطيل 5"/>
          <p:cNvSpPr/>
          <p:nvPr/>
        </p:nvSpPr>
        <p:spPr>
          <a:xfrm>
            <a:off x="5566033" y="4643446"/>
            <a:ext cx="578171" cy="461665"/>
          </a:xfrm>
          <a:prstGeom prst="rect">
            <a:avLst/>
          </a:prstGeom>
        </p:spPr>
        <p:txBody>
          <a:bodyPr wrap="none">
            <a:spAutoFit/>
          </a:bodyPr>
          <a:lstStyle/>
          <a:p>
            <a:r>
              <a:rPr lang="en-US" sz="2400" b="1" i="1" dirty="0" smtClean="0"/>
              <a:t>cat</a:t>
            </a:r>
            <a:endParaRPr lang="ar-IQ" sz="2400" b="1"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5643570" cy="6643710"/>
          </a:xfrm>
        </p:spPr>
        <p:txBody>
          <a:bodyPr>
            <a:normAutofit fontScale="70000" lnSpcReduction="20000"/>
          </a:bodyPr>
          <a:lstStyle/>
          <a:p>
            <a:pPr algn="l" rtl="0"/>
            <a:r>
              <a:rPr lang="en-US" dirty="0"/>
              <a:t>The bladder has an apex, body, and neck </a:t>
            </a:r>
          </a:p>
          <a:p>
            <a:pPr algn="l" rtl="0">
              <a:buNone/>
            </a:pPr>
            <a:endParaRPr lang="en-US" dirty="0" smtClean="0"/>
          </a:p>
          <a:p>
            <a:pPr algn="l" rtl="0"/>
            <a:r>
              <a:rPr lang="en-US" dirty="0" smtClean="0"/>
              <a:t>Each </a:t>
            </a:r>
            <a:r>
              <a:rPr lang="en-US" dirty="0" err="1" smtClean="0"/>
              <a:t>ureter</a:t>
            </a:r>
            <a:r>
              <a:rPr lang="en-US" dirty="0" smtClean="0"/>
              <a:t> tunnels obliquely for a short distance through the </a:t>
            </a:r>
            <a:r>
              <a:rPr lang="en-US" dirty="0" err="1" smtClean="0"/>
              <a:t>dorsolateral</a:t>
            </a:r>
            <a:r>
              <a:rPr lang="en-US" dirty="0" smtClean="0"/>
              <a:t> bladder wall before opening into the bladder through a narrow, oval orifice. </a:t>
            </a:r>
          </a:p>
          <a:p>
            <a:pPr algn="l" rtl="0">
              <a:buNone/>
            </a:pPr>
            <a:endParaRPr lang="en-US" dirty="0"/>
          </a:p>
          <a:p>
            <a:pPr algn="l" rtl="0"/>
            <a:r>
              <a:rPr lang="en-US" i="1" dirty="0"/>
              <a:t>The </a:t>
            </a:r>
            <a:r>
              <a:rPr lang="en-US" i="1" dirty="0" err="1"/>
              <a:t>trigone</a:t>
            </a:r>
            <a:r>
              <a:rPr lang="en-US" i="1" dirty="0"/>
              <a:t> is the internal region between the </a:t>
            </a:r>
            <a:r>
              <a:rPr lang="en-US" i="1" dirty="0" err="1"/>
              <a:t>ureteral</a:t>
            </a:r>
            <a:r>
              <a:rPr lang="en-US" i="1" dirty="0"/>
              <a:t> openings in the dorsal bladder wall and the proximal urethral opening at the bladder neck </a:t>
            </a:r>
            <a:endParaRPr lang="en-US" i="1" dirty="0" smtClean="0"/>
          </a:p>
          <a:p>
            <a:pPr algn="l" rtl="0"/>
            <a:endParaRPr lang="en-US" dirty="0"/>
          </a:p>
          <a:p>
            <a:pPr algn="l" rtl="0"/>
            <a:r>
              <a:rPr lang="en-US" i="1" dirty="0"/>
              <a:t>Leaving the </a:t>
            </a:r>
            <a:r>
              <a:rPr lang="en-US" i="1" dirty="0" err="1"/>
              <a:t>trigone</a:t>
            </a:r>
            <a:r>
              <a:rPr lang="en-US" i="1" dirty="0"/>
              <a:t> intact is important for bladder mucosal regeneration because the regenerating cells arise from the epithelium of the terminal </a:t>
            </a:r>
            <a:r>
              <a:rPr lang="en-US" i="1" dirty="0" err="1"/>
              <a:t>ureters</a:t>
            </a:r>
            <a:r>
              <a:rPr lang="en-US" i="1" dirty="0"/>
              <a:t> and urethra. </a:t>
            </a:r>
            <a:endParaRPr lang="en-US" i="1" dirty="0" smtClean="0"/>
          </a:p>
          <a:p>
            <a:pPr algn="l" rtl="0"/>
            <a:endParaRPr lang="en-US" i="1" dirty="0" smtClean="0"/>
          </a:p>
          <a:p>
            <a:pPr algn="l" rtl="0"/>
            <a:r>
              <a:rPr lang="en-US" i="1" dirty="0" smtClean="0"/>
              <a:t>Dogs </a:t>
            </a:r>
            <a:r>
              <a:rPr lang="en-US" i="1" dirty="0"/>
              <a:t>may regain normal bladder function in the </a:t>
            </a:r>
            <a:r>
              <a:rPr lang="en-US" i="1" dirty="0" smtClean="0"/>
              <a:t>months</a:t>
            </a:r>
            <a:r>
              <a:rPr lang="en-US" i="1" dirty="0"/>
              <a:t> </a:t>
            </a:r>
            <a:r>
              <a:rPr lang="en-US" i="1" dirty="0" smtClean="0"/>
              <a:t>after </a:t>
            </a:r>
            <a:r>
              <a:rPr lang="en-US" i="1" dirty="0"/>
              <a:t>a large partial </a:t>
            </a:r>
            <a:r>
              <a:rPr lang="en-US" i="1" dirty="0" err="1"/>
              <a:t>cystectomy</a:t>
            </a:r>
            <a:r>
              <a:rPr lang="en-US" i="1" dirty="0"/>
              <a:t>.</a:t>
            </a:r>
            <a:endParaRPr lang="en-US" dirty="0"/>
          </a:p>
        </p:txBody>
      </p:sp>
      <p:pic>
        <p:nvPicPr>
          <p:cNvPr id="28674" name="Picture 2" descr="JaypeeDigital | eBook Reader"/>
          <p:cNvPicPr>
            <a:picLocks noChangeAspect="1" noChangeArrowheads="1"/>
          </p:cNvPicPr>
          <p:nvPr/>
        </p:nvPicPr>
        <p:blipFill>
          <a:blip r:embed="rId2"/>
          <a:srcRect/>
          <a:stretch>
            <a:fillRect/>
          </a:stretch>
        </p:blipFill>
        <p:spPr bwMode="auto">
          <a:xfrm>
            <a:off x="5494241" y="3857628"/>
            <a:ext cx="3649759" cy="2343146"/>
          </a:xfrm>
          <a:prstGeom prst="rect">
            <a:avLst/>
          </a:prstGeom>
          <a:noFill/>
        </p:spPr>
      </p:pic>
      <p:pic>
        <p:nvPicPr>
          <p:cNvPr id="28676" name="Picture 4" descr="Bladder | Veterian Key"/>
          <p:cNvPicPr>
            <a:picLocks noChangeAspect="1" noChangeArrowheads="1"/>
          </p:cNvPicPr>
          <p:nvPr/>
        </p:nvPicPr>
        <p:blipFill>
          <a:blip r:embed="rId3"/>
          <a:srcRect b="30966"/>
          <a:stretch>
            <a:fillRect/>
          </a:stretch>
        </p:blipFill>
        <p:spPr bwMode="auto">
          <a:xfrm>
            <a:off x="5572132" y="285728"/>
            <a:ext cx="3486150" cy="2500330"/>
          </a:xfrm>
          <a:prstGeom prst="rect">
            <a:avLst/>
          </a:prstGeom>
          <a:noFill/>
        </p:spPr>
      </p:pic>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5786446" cy="6643710"/>
          </a:xfrm>
        </p:spPr>
        <p:txBody>
          <a:bodyPr>
            <a:normAutofit fontScale="70000" lnSpcReduction="20000"/>
          </a:bodyPr>
          <a:lstStyle/>
          <a:p>
            <a:pPr algn="l" rtl="0"/>
            <a:r>
              <a:rPr lang="en-US" dirty="0"/>
              <a:t>The </a:t>
            </a:r>
            <a:r>
              <a:rPr lang="en-US" dirty="0" err="1"/>
              <a:t>urothelium</a:t>
            </a:r>
            <a:r>
              <a:rPr lang="en-US" dirty="0"/>
              <a:t> of the bladder consists of mucosa composed of transitional epithelial cells, and </a:t>
            </a:r>
            <a:r>
              <a:rPr lang="en-US" dirty="0" err="1"/>
              <a:t>submucosa</a:t>
            </a:r>
            <a:r>
              <a:rPr lang="en-US" dirty="0"/>
              <a:t>, which contains connective tissue. </a:t>
            </a:r>
            <a:endParaRPr lang="en-US" dirty="0" smtClean="0"/>
          </a:p>
          <a:p>
            <a:pPr algn="l" rtl="0"/>
            <a:endParaRPr lang="en-US" dirty="0"/>
          </a:p>
          <a:p>
            <a:pPr algn="l" rtl="0"/>
            <a:r>
              <a:rPr lang="en-US" dirty="0" smtClean="0"/>
              <a:t>The </a:t>
            </a:r>
            <a:r>
              <a:rPr lang="en-US" i="1" dirty="0" err="1"/>
              <a:t>urothelium</a:t>
            </a:r>
            <a:r>
              <a:rPr lang="en-US" i="1" dirty="0"/>
              <a:t> is covered by a layer of smooth muscle (</a:t>
            </a:r>
            <a:r>
              <a:rPr lang="en-US" i="1" dirty="0" err="1"/>
              <a:t>detrusor</a:t>
            </a:r>
            <a:r>
              <a:rPr lang="en-US" i="1" dirty="0"/>
              <a:t> muscle).</a:t>
            </a:r>
            <a:r>
              <a:rPr lang="en-US" dirty="0"/>
              <a:t> </a:t>
            </a:r>
            <a:endParaRPr lang="en-US" dirty="0" smtClean="0"/>
          </a:p>
          <a:p>
            <a:pPr algn="l" rtl="0"/>
            <a:endParaRPr lang="en-US" dirty="0"/>
          </a:p>
          <a:p>
            <a:pPr algn="l" rtl="0"/>
            <a:r>
              <a:rPr lang="en-US" dirty="0" smtClean="0"/>
              <a:t>The </a:t>
            </a:r>
            <a:r>
              <a:rPr lang="en-US" dirty="0" err="1"/>
              <a:t>detrusor</a:t>
            </a:r>
            <a:r>
              <a:rPr lang="en-US" dirty="0"/>
              <a:t> muscle has oblique, inter-</a:t>
            </a:r>
            <a:r>
              <a:rPr lang="en-US" dirty="0" err="1"/>
              <a:t>digitating</a:t>
            </a:r>
            <a:r>
              <a:rPr lang="en-US" dirty="0"/>
              <a:t> muscle fibers that are continuous with the smooth muscle of the urethra, so </a:t>
            </a:r>
            <a:r>
              <a:rPr lang="en-US" i="1" dirty="0"/>
              <a:t>there is no anatomically distinct internal sphincter at the </a:t>
            </a:r>
            <a:r>
              <a:rPr lang="en-US" i="1" dirty="0" err="1"/>
              <a:t>vesicourethral</a:t>
            </a:r>
            <a:r>
              <a:rPr lang="en-US" i="1" dirty="0"/>
              <a:t> junction.</a:t>
            </a:r>
            <a:endParaRPr lang="en-US" dirty="0"/>
          </a:p>
          <a:p>
            <a:pPr algn="l" rtl="0">
              <a:buNone/>
            </a:pPr>
            <a:r>
              <a:rPr lang="en-US" i="1" dirty="0"/>
              <a:t> </a:t>
            </a:r>
            <a:endParaRPr lang="en-US" dirty="0"/>
          </a:p>
          <a:p>
            <a:pPr algn="l" rtl="0"/>
            <a:r>
              <a:rPr lang="en-US" dirty="0"/>
              <a:t>The </a:t>
            </a:r>
            <a:r>
              <a:rPr lang="en-US" dirty="0" err="1"/>
              <a:t>serosa</a:t>
            </a:r>
            <a:r>
              <a:rPr lang="en-US" dirty="0"/>
              <a:t> is the outermost layer of the bladder</a:t>
            </a:r>
            <a:r>
              <a:rPr lang="en-US" dirty="0" smtClean="0"/>
              <a:t>.</a:t>
            </a:r>
            <a:r>
              <a:rPr lang="en-US" dirty="0"/>
              <a:t> </a:t>
            </a:r>
            <a:endParaRPr lang="en-US" dirty="0" smtClean="0"/>
          </a:p>
          <a:p>
            <a:pPr algn="l" rtl="0"/>
            <a:endParaRPr lang="en-US" dirty="0"/>
          </a:p>
          <a:p>
            <a:pPr algn="l" rtl="0"/>
            <a:r>
              <a:rPr lang="en-US" dirty="0"/>
              <a:t>The normal bladder has a relatively thin wall but becomes thickened when diseased. </a:t>
            </a:r>
          </a:p>
          <a:p>
            <a:pPr algn="l" rtl="0">
              <a:buNone/>
            </a:pPr>
            <a:endParaRPr lang="ar-IQ" dirty="0"/>
          </a:p>
        </p:txBody>
      </p:sp>
      <p:pic>
        <p:nvPicPr>
          <p:cNvPr id="27650" name="Picture 2" descr="Transitional Epithelium - Definition and Function | Biology Dictionary"/>
          <p:cNvPicPr>
            <a:picLocks noChangeAspect="1" noChangeArrowheads="1"/>
          </p:cNvPicPr>
          <p:nvPr/>
        </p:nvPicPr>
        <p:blipFill>
          <a:blip r:embed="rId2"/>
          <a:srcRect/>
          <a:stretch>
            <a:fillRect/>
          </a:stretch>
        </p:blipFill>
        <p:spPr bwMode="auto">
          <a:xfrm>
            <a:off x="5350496" y="142852"/>
            <a:ext cx="3793504" cy="3571900"/>
          </a:xfrm>
          <a:prstGeom prst="rect">
            <a:avLst/>
          </a:prstGeom>
          <a:noFill/>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5214942" cy="6286544"/>
          </a:xfrm>
        </p:spPr>
        <p:txBody>
          <a:bodyPr>
            <a:normAutofit fontScale="85000" lnSpcReduction="20000"/>
          </a:bodyPr>
          <a:lstStyle/>
          <a:p>
            <a:pPr algn="l" rtl="0"/>
            <a:r>
              <a:rPr lang="en-US" dirty="0"/>
              <a:t>The ventral median ligament, which can be cut before </a:t>
            </a:r>
            <a:r>
              <a:rPr lang="en-US" dirty="0" err="1"/>
              <a:t>cystotomy</a:t>
            </a:r>
            <a:r>
              <a:rPr lang="en-US" dirty="0"/>
              <a:t>, is a very thin structure connecting the bladder to the </a:t>
            </a:r>
            <a:r>
              <a:rPr lang="en-US" dirty="0" err="1"/>
              <a:t>linea</a:t>
            </a:r>
            <a:r>
              <a:rPr lang="en-US" dirty="0"/>
              <a:t> alba and pelvic </a:t>
            </a:r>
            <a:r>
              <a:rPr lang="en-US" dirty="0" err="1"/>
              <a:t>symphysis</a:t>
            </a:r>
            <a:r>
              <a:rPr lang="en-US" dirty="0"/>
              <a:t>. In fetuses, this ligament contains the </a:t>
            </a:r>
            <a:r>
              <a:rPr lang="en-US" dirty="0" err="1"/>
              <a:t>urachus</a:t>
            </a:r>
            <a:r>
              <a:rPr lang="en-US" dirty="0"/>
              <a:t>. </a:t>
            </a:r>
          </a:p>
          <a:p>
            <a:pPr algn="l" rtl="0">
              <a:buNone/>
            </a:pPr>
            <a:r>
              <a:rPr lang="en-US" dirty="0"/>
              <a:t> </a:t>
            </a:r>
          </a:p>
          <a:p>
            <a:pPr algn="l" rtl="0"/>
            <a:r>
              <a:rPr lang="en-US" dirty="0"/>
              <a:t>The lateral ligaments of the bladder attach to the pelvic walls and contain fat along with the distal portion of the </a:t>
            </a:r>
            <a:r>
              <a:rPr lang="en-US" dirty="0" err="1"/>
              <a:t>ureter</a:t>
            </a:r>
            <a:r>
              <a:rPr lang="en-US" dirty="0"/>
              <a:t> and umbilical artery on each side. The lateral ligaments should be identified and avoided during dissection around the bladder to prevent iatrogenic damage to the </a:t>
            </a:r>
            <a:r>
              <a:rPr lang="en-US" dirty="0" err="1"/>
              <a:t>ureters</a:t>
            </a:r>
            <a:r>
              <a:rPr lang="en-US" dirty="0"/>
              <a:t>.</a:t>
            </a:r>
          </a:p>
          <a:p>
            <a:pPr algn="l" rtl="0"/>
            <a:endParaRPr lang="ar-IQ" dirty="0"/>
          </a:p>
        </p:txBody>
      </p:sp>
      <p:pic>
        <p:nvPicPr>
          <p:cNvPr id="26626" name="Picture 2" descr="DMS bladder Flashcards | Quizlet"/>
          <p:cNvPicPr>
            <a:picLocks noChangeAspect="1" noChangeArrowheads="1"/>
          </p:cNvPicPr>
          <p:nvPr/>
        </p:nvPicPr>
        <p:blipFill>
          <a:blip r:embed="rId2"/>
          <a:srcRect/>
          <a:stretch>
            <a:fillRect/>
          </a:stretch>
        </p:blipFill>
        <p:spPr bwMode="auto">
          <a:xfrm>
            <a:off x="5429256" y="500042"/>
            <a:ext cx="3714744" cy="4286280"/>
          </a:xfrm>
          <a:prstGeom prst="rect">
            <a:avLst/>
          </a:prstGeom>
          <a:noFill/>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214290"/>
            <a:ext cx="8686800" cy="6286544"/>
          </a:xfrm>
        </p:spPr>
        <p:txBody>
          <a:bodyPr>
            <a:normAutofit fontScale="85000" lnSpcReduction="20000"/>
          </a:bodyPr>
          <a:lstStyle/>
          <a:p>
            <a:pPr algn="l" rtl="0"/>
            <a:r>
              <a:rPr lang="en-US" dirty="0"/>
              <a:t>BLADDER SURGERY PRINCIPLES</a:t>
            </a:r>
          </a:p>
          <a:p>
            <a:pPr algn="l" rtl="0"/>
            <a:r>
              <a:rPr lang="en-US" dirty="0"/>
              <a:t>Wound Healing, Suture Material, and Suture Patterns</a:t>
            </a:r>
          </a:p>
          <a:p>
            <a:pPr algn="l" rtl="0">
              <a:buNone/>
            </a:pPr>
            <a:r>
              <a:rPr lang="en-US" dirty="0"/>
              <a:t> </a:t>
            </a:r>
          </a:p>
          <a:p>
            <a:pPr algn="l" rtl="0"/>
            <a:r>
              <a:rPr lang="en-US" i="1" dirty="0"/>
              <a:t>The normal bladder heals quickly, with mucosal defects healing in 5 days and full-thickness defects regaining 100% of normal tissue strength in 14 to 21 days</a:t>
            </a:r>
            <a:r>
              <a:rPr lang="en-US" dirty="0"/>
              <a:t>. </a:t>
            </a:r>
            <a:endParaRPr lang="en-US" dirty="0" smtClean="0"/>
          </a:p>
          <a:p>
            <a:pPr algn="l" rtl="0"/>
            <a:endParaRPr lang="en-US" i="1" dirty="0" smtClean="0"/>
          </a:p>
          <a:p>
            <a:pPr algn="l" rtl="0"/>
            <a:r>
              <a:rPr lang="en-US" i="1" dirty="0" smtClean="0"/>
              <a:t>Monofilament </a:t>
            </a:r>
            <a:r>
              <a:rPr lang="en-US" i="1" dirty="0"/>
              <a:t>suture material is recommended because it causes less tissue drag in delicate bladder tissue than multifilament suture and fewer bacteria adhere to monofilament suture compared with multifilament suture.</a:t>
            </a:r>
            <a:endParaRPr lang="en-US" dirty="0"/>
          </a:p>
          <a:p>
            <a:pPr algn="l" rtl="0">
              <a:buNone/>
            </a:pPr>
            <a:endParaRPr lang="en-US" dirty="0"/>
          </a:p>
          <a:p>
            <a:pPr algn="l" rtl="0"/>
            <a:r>
              <a:rPr lang="en-US" i="1" dirty="0"/>
              <a:t>The recommended suture size for use in viscera in small animal surgery ranges from 1 to 2 metric (3-0 to 5-0)</a:t>
            </a:r>
            <a:r>
              <a:rPr lang="en-US" dirty="0"/>
              <a:t>, with the final choice for bladder surgery depending on the size of the animal, thickness of the bladder wall, and strength of the suture material selected. </a:t>
            </a:r>
          </a:p>
          <a:p>
            <a:pPr algn="l" rtl="0">
              <a:buNone/>
            </a:pPr>
            <a:endParaRPr lang="en-US" dirty="0"/>
          </a:p>
          <a:p>
            <a:pPr algn="l" rtl="0"/>
            <a:endParaRPr lang="ar-IQ"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214290"/>
            <a:ext cx="7258040" cy="6286544"/>
          </a:xfrm>
        </p:spPr>
        <p:txBody>
          <a:bodyPr>
            <a:normAutofit fontScale="70000" lnSpcReduction="20000"/>
          </a:bodyPr>
          <a:lstStyle/>
          <a:p>
            <a:pPr algn="l" rtl="0"/>
            <a:r>
              <a:rPr lang="en-US" dirty="0"/>
              <a:t>Antibiosis</a:t>
            </a:r>
          </a:p>
          <a:p>
            <a:pPr algn="l" rtl="0"/>
            <a:r>
              <a:rPr lang="en-US" dirty="0"/>
              <a:t>Surgery that involves entry into the bladder in the absence of infected urine is </a:t>
            </a:r>
            <a:r>
              <a:rPr lang="en-US" i="1" dirty="0"/>
              <a:t>classified as clean contaminated.</a:t>
            </a:r>
            <a:endParaRPr lang="en-US" dirty="0"/>
          </a:p>
          <a:p>
            <a:pPr algn="l" rtl="0">
              <a:buNone/>
            </a:pPr>
            <a:endParaRPr lang="en-US" dirty="0"/>
          </a:p>
          <a:p>
            <a:pPr algn="l" rtl="0">
              <a:buNone/>
            </a:pPr>
            <a:r>
              <a:rPr lang="en-US" i="1" dirty="0"/>
              <a:t>Most urinary tract pathogens originate from </a:t>
            </a:r>
            <a:endParaRPr lang="en-US" dirty="0"/>
          </a:p>
          <a:p>
            <a:pPr marL="514350" lvl="0" indent="-514350" algn="l" rtl="0">
              <a:buFont typeface="+mj-lt"/>
              <a:buAutoNum type="arabicPeriod"/>
            </a:pPr>
            <a:r>
              <a:rPr lang="en-US" i="1" dirty="0"/>
              <a:t>the surface of the skin </a:t>
            </a:r>
            <a:endParaRPr lang="en-US" dirty="0"/>
          </a:p>
          <a:p>
            <a:pPr marL="514350" lvl="0" indent="-514350" algn="l" rtl="0">
              <a:buFont typeface="+mj-lt"/>
              <a:buAutoNum type="arabicPeriod"/>
            </a:pPr>
            <a:r>
              <a:rPr lang="en-US" i="1" dirty="0"/>
              <a:t>the gut </a:t>
            </a:r>
            <a:endParaRPr lang="en-US" dirty="0"/>
          </a:p>
          <a:p>
            <a:pPr marL="514350" lvl="0" indent="-514350" algn="l" rtl="0">
              <a:buFont typeface="+mj-lt"/>
              <a:buAutoNum type="arabicPeriod"/>
            </a:pPr>
            <a:r>
              <a:rPr lang="en-US" i="1" dirty="0"/>
              <a:t>ascend from the urethral orifice </a:t>
            </a:r>
            <a:endParaRPr lang="en-US" dirty="0"/>
          </a:p>
          <a:p>
            <a:pPr algn="l" rtl="0">
              <a:buNone/>
            </a:pPr>
            <a:endParaRPr lang="en-US" dirty="0"/>
          </a:p>
          <a:p>
            <a:pPr algn="l" rtl="0"/>
            <a:r>
              <a:rPr lang="en-US" dirty="0"/>
              <a:t>(e.g., </a:t>
            </a:r>
            <a:r>
              <a:rPr lang="en-US" i="1" dirty="0"/>
              <a:t>E. coli</a:t>
            </a:r>
            <a:r>
              <a:rPr lang="en-US" dirty="0"/>
              <a:t>, </a:t>
            </a:r>
            <a:r>
              <a:rPr lang="en-US" i="1" dirty="0"/>
              <a:t>Proteus </a:t>
            </a:r>
            <a:r>
              <a:rPr lang="en-US" dirty="0"/>
              <a:t>spp., </a:t>
            </a:r>
            <a:r>
              <a:rPr lang="en-US" i="1" dirty="0"/>
              <a:t>Staphylococcus </a:t>
            </a:r>
            <a:r>
              <a:rPr lang="en-US" i="1" dirty="0" err="1"/>
              <a:t>intermedius</a:t>
            </a:r>
            <a:r>
              <a:rPr lang="en-US" dirty="0"/>
              <a:t>)</a:t>
            </a:r>
          </a:p>
          <a:p>
            <a:pPr algn="l" rtl="0">
              <a:buNone/>
            </a:pPr>
            <a:endParaRPr lang="en-US" dirty="0"/>
          </a:p>
          <a:p>
            <a:pPr algn="l" rtl="0"/>
            <a:r>
              <a:rPr lang="en-US" i="1" dirty="0"/>
              <a:t>A broad-spectrum, </a:t>
            </a:r>
            <a:r>
              <a:rPr lang="en-US" i="1" dirty="0" err="1"/>
              <a:t>bacteriocidal</a:t>
            </a:r>
            <a:r>
              <a:rPr lang="en-US" i="1" dirty="0"/>
              <a:t>, non-</a:t>
            </a:r>
            <a:r>
              <a:rPr lang="en-US" i="1" dirty="0" err="1"/>
              <a:t>nephrotoxic</a:t>
            </a:r>
            <a:r>
              <a:rPr lang="en-US" i="1" dirty="0"/>
              <a:t> antibiotic, such as amoxicillin </a:t>
            </a:r>
            <a:r>
              <a:rPr lang="en-US" i="1" dirty="0" err="1"/>
              <a:t>clavulanate</a:t>
            </a:r>
            <a:r>
              <a:rPr lang="en-US" i="1" dirty="0"/>
              <a:t>, or a third-generation cephalosporin is recommended for surgical prophylaxis. </a:t>
            </a:r>
            <a:endParaRPr lang="en-US" dirty="0"/>
          </a:p>
          <a:p>
            <a:pPr algn="l" rtl="0">
              <a:buNone/>
            </a:pPr>
            <a:endParaRPr lang="en-US" dirty="0"/>
          </a:p>
          <a:p>
            <a:pPr algn="l" rtl="0"/>
            <a:r>
              <a:rPr lang="en-US" i="1" dirty="0"/>
              <a:t>The antibiotic should be given intravenously (IV) </a:t>
            </a:r>
            <a:endParaRPr lang="ar-IQ" dirty="0"/>
          </a:p>
        </p:txBody>
      </p:sp>
      <p:pic>
        <p:nvPicPr>
          <p:cNvPr id="5122" name="Picture 2" descr="How to place an intravenous (IV) catheter | VETgirl Veterinary CE Videos -  YouTube"/>
          <p:cNvPicPr>
            <a:picLocks noChangeAspect="1" noChangeArrowheads="1"/>
          </p:cNvPicPr>
          <p:nvPr/>
        </p:nvPicPr>
        <p:blipFill>
          <a:blip r:embed="rId2" cstate="print"/>
          <a:srcRect/>
          <a:stretch>
            <a:fillRect/>
          </a:stretch>
        </p:blipFill>
        <p:spPr bwMode="auto">
          <a:xfrm>
            <a:off x="6286512" y="5000636"/>
            <a:ext cx="2619308" cy="1473361"/>
          </a:xfrm>
          <a:prstGeom prst="rect">
            <a:avLst/>
          </a:prstGeo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85728"/>
            <a:ext cx="6143668" cy="6215106"/>
          </a:xfrm>
        </p:spPr>
        <p:txBody>
          <a:bodyPr>
            <a:normAutofit fontScale="77500" lnSpcReduction="20000"/>
          </a:bodyPr>
          <a:lstStyle/>
          <a:p>
            <a:pPr algn="l" rtl="0"/>
            <a:r>
              <a:rPr lang="en-US" b="1" dirty="0"/>
              <a:t>Anatomy:</a:t>
            </a:r>
            <a:endParaRPr lang="en-US" dirty="0"/>
          </a:p>
          <a:p>
            <a:pPr algn="l" rtl="0"/>
            <a:r>
              <a:rPr lang="en-US" dirty="0"/>
              <a:t>The kidneys are located in the retroperitoneal space directly beneath the </a:t>
            </a:r>
            <a:r>
              <a:rPr lang="en-US" dirty="0" err="1"/>
              <a:t>sublumbar</a:t>
            </a:r>
            <a:r>
              <a:rPr lang="en-US" dirty="0"/>
              <a:t> muscles.</a:t>
            </a:r>
          </a:p>
          <a:p>
            <a:pPr algn="l" rtl="0">
              <a:buNone/>
            </a:pPr>
            <a:r>
              <a:rPr lang="en-US" dirty="0"/>
              <a:t> </a:t>
            </a:r>
          </a:p>
          <a:p>
            <a:pPr algn="l" rtl="0"/>
            <a:r>
              <a:rPr lang="en-US" dirty="0"/>
              <a:t>The left kidney is generally more mobile than the right kidney</a:t>
            </a:r>
          </a:p>
          <a:p>
            <a:pPr algn="l" rtl="0"/>
            <a:endParaRPr lang="en-US" dirty="0"/>
          </a:p>
          <a:p>
            <a:pPr algn="l" rtl="0"/>
            <a:r>
              <a:rPr lang="en-US" dirty="0"/>
              <a:t>The kidney is covered by fibrous capsule, it is divided into the outer cortex (is composed of </a:t>
            </a:r>
            <a:r>
              <a:rPr lang="en-US" dirty="0" err="1"/>
              <a:t>glomeruli</a:t>
            </a:r>
            <a:r>
              <a:rPr lang="en-US" dirty="0"/>
              <a:t> and adjacent structures) and the inner medulla (is striated in appearance and projects into the renal pelvis as the renal crest).</a:t>
            </a:r>
          </a:p>
          <a:p>
            <a:pPr algn="l" rtl="0">
              <a:buNone/>
            </a:pPr>
            <a:endParaRPr lang="en-US" dirty="0"/>
          </a:p>
          <a:p>
            <a:pPr algn="l" rtl="0"/>
            <a:r>
              <a:rPr lang="en-US" dirty="0"/>
              <a:t>The renal arteries arise of the abdominal aorta. The renal vein returns blood back into the caudal vena cava.</a:t>
            </a:r>
          </a:p>
          <a:p>
            <a:pPr algn="l" rtl="0">
              <a:buNone/>
            </a:pPr>
            <a:endParaRPr lang="en-US" dirty="0"/>
          </a:p>
        </p:txBody>
      </p:sp>
      <p:pic>
        <p:nvPicPr>
          <p:cNvPr id="24578" name="Picture 2" descr="Medically illustration showing cross-section of a kidney with with inferior  vena cava and descending aorta Stock Photo - Alamy"/>
          <p:cNvPicPr>
            <a:picLocks noChangeAspect="1" noChangeArrowheads="1"/>
          </p:cNvPicPr>
          <p:nvPr/>
        </p:nvPicPr>
        <p:blipFill>
          <a:blip r:embed="rId2"/>
          <a:srcRect l="3179" t="4916" r="10951" b="39340"/>
          <a:stretch>
            <a:fillRect/>
          </a:stretch>
        </p:blipFill>
        <p:spPr bwMode="auto">
          <a:xfrm>
            <a:off x="5937726" y="2428868"/>
            <a:ext cx="3134868" cy="4071966"/>
          </a:xfrm>
          <a:prstGeom prst="rect">
            <a:avLst/>
          </a:prstGeom>
          <a:noFill/>
        </p:spPr>
      </p:pic>
      <p:pic>
        <p:nvPicPr>
          <p:cNvPr id="24579" name="Picture 3" descr="E:\محاضضرات\kidney\Kidney Infection Market.jpg"/>
          <p:cNvPicPr>
            <a:picLocks noChangeAspect="1" noChangeArrowheads="1"/>
          </p:cNvPicPr>
          <p:nvPr/>
        </p:nvPicPr>
        <p:blipFill>
          <a:blip r:embed="rId3" cstate="print"/>
          <a:srcRect/>
          <a:stretch>
            <a:fillRect/>
          </a:stretch>
        </p:blipFill>
        <p:spPr bwMode="auto">
          <a:xfrm>
            <a:off x="6022975" y="214290"/>
            <a:ext cx="3121025" cy="2081213"/>
          </a:xfrm>
          <a:prstGeom prst="rect">
            <a:avLst/>
          </a:prstGeom>
          <a:noFill/>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14290"/>
            <a:ext cx="6072198" cy="6286544"/>
          </a:xfrm>
        </p:spPr>
        <p:txBody>
          <a:bodyPr>
            <a:normAutofit fontScale="70000" lnSpcReduction="20000"/>
          </a:bodyPr>
          <a:lstStyle/>
          <a:p>
            <a:pPr algn="l" rtl="0"/>
            <a:r>
              <a:rPr lang="en-US" dirty="0"/>
              <a:t>SURGICAL BLADDER CONDITIONS</a:t>
            </a:r>
          </a:p>
          <a:p>
            <a:pPr algn="l" rtl="0"/>
            <a:r>
              <a:rPr lang="en-US" i="1" dirty="0"/>
              <a:t>Bladder Rupture</a:t>
            </a:r>
            <a:endParaRPr lang="en-US" dirty="0"/>
          </a:p>
          <a:p>
            <a:pPr algn="l" rtl="0">
              <a:buNone/>
            </a:pPr>
            <a:endParaRPr lang="en-US" dirty="0"/>
          </a:p>
          <a:p>
            <a:pPr algn="l" rtl="0"/>
            <a:r>
              <a:rPr lang="en-US" i="1" dirty="0"/>
              <a:t>The bladder is the most common site of urinary tract rupture after trauma </a:t>
            </a:r>
            <a:endParaRPr lang="en-US" dirty="0"/>
          </a:p>
          <a:p>
            <a:pPr algn="l" rtl="0">
              <a:buNone/>
            </a:pPr>
            <a:endParaRPr lang="en-US" dirty="0"/>
          </a:p>
          <a:p>
            <a:pPr algn="l" rtl="0"/>
            <a:r>
              <a:rPr lang="en-US" dirty="0"/>
              <a:t>It may occurs secondary to trauma; severe cystitis; bladder </a:t>
            </a:r>
            <a:r>
              <a:rPr lang="en-US" dirty="0" err="1"/>
              <a:t>neoplasia</a:t>
            </a:r>
            <a:r>
              <a:rPr lang="en-US" dirty="0"/>
              <a:t>; urethral obstruction by calculi or tumor; as a complication of bladder surgery; or </a:t>
            </a:r>
            <a:r>
              <a:rPr lang="en-US" dirty="0" err="1"/>
              <a:t>iatrogenically</a:t>
            </a:r>
            <a:r>
              <a:rPr lang="en-US" dirty="0"/>
              <a:t>. </a:t>
            </a:r>
          </a:p>
          <a:p>
            <a:pPr algn="l" rtl="0">
              <a:buNone/>
            </a:pPr>
            <a:endParaRPr lang="en-US" dirty="0"/>
          </a:p>
          <a:p>
            <a:pPr algn="l" rtl="0"/>
            <a:r>
              <a:rPr lang="en-US" dirty="0"/>
              <a:t>Diagnosis: </a:t>
            </a:r>
          </a:p>
          <a:p>
            <a:pPr lvl="0" algn="l" rtl="0"/>
            <a:r>
              <a:rPr lang="en-US" b="1" i="1" dirty="0" err="1"/>
              <a:t>Abdominocentesis</a:t>
            </a:r>
            <a:r>
              <a:rPr lang="en-US" dirty="0"/>
              <a:t> </a:t>
            </a:r>
            <a:r>
              <a:rPr lang="en-US" dirty="0" smtClean="0"/>
              <a:t> </a:t>
            </a:r>
            <a:r>
              <a:rPr lang="en-US" dirty="0" smtClean="0"/>
              <a:t>to </a:t>
            </a:r>
            <a:r>
              <a:rPr lang="en-US" dirty="0"/>
              <a:t>obtain a sample of abdominal fluid </a:t>
            </a:r>
            <a:r>
              <a:rPr lang="en-US" dirty="0" smtClean="0"/>
              <a:t> (urine). </a:t>
            </a:r>
            <a:endParaRPr lang="en-US" dirty="0"/>
          </a:p>
          <a:p>
            <a:pPr lvl="0" algn="l" rtl="0"/>
            <a:r>
              <a:rPr lang="en-US" b="1" i="1" dirty="0"/>
              <a:t>Abdominal </a:t>
            </a:r>
            <a:r>
              <a:rPr lang="en-US" b="1" i="1" dirty="0" err="1"/>
              <a:t>ultrasonography</a:t>
            </a:r>
            <a:r>
              <a:rPr lang="en-US" dirty="0"/>
              <a:t> to guide </a:t>
            </a:r>
            <a:r>
              <a:rPr lang="en-US" dirty="0" err="1"/>
              <a:t>abdominocentesis</a:t>
            </a:r>
            <a:r>
              <a:rPr lang="en-US" dirty="0"/>
              <a:t>, and to provide information on the likely source of the urinary tract rupture. </a:t>
            </a:r>
          </a:p>
          <a:p>
            <a:pPr algn="l" rtl="0"/>
            <a:r>
              <a:rPr lang="en-US" b="1" i="1" dirty="0"/>
              <a:t>Abdominal radiography</a:t>
            </a:r>
            <a:r>
              <a:rPr lang="en-US" dirty="0"/>
              <a:t> may reveal decreased </a:t>
            </a:r>
            <a:r>
              <a:rPr lang="en-US" dirty="0" err="1"/>
              <a:t>serosal</a:t>
            </a:r>
            <a:r>
              <a:rPr lang="en-US" dirty="0"/>
              <a:t> detail because of urine accumulation in the abdomen and a small or absent bladder</a:t>
            </a:r>
            <a:endParaRPr lang="ar-IQ" dirty="0"/>
          </a:p>
        </p:txBody>
      </p:sp>
      <p:pic>
        <p:nvPicPr>
          <p:cNvPr id="4098" name="Picture 2" descr="Abdominocentesis technique in dogs | Vetlexicon Canis from Vetlexicon |  Definitive Veterinary Intelligence"/>
          <p:cNvPicPr>
            <a:picLocks noChangeAspect="1" noChangeArrowheads="1"/>
          </p:cNvPicPr>
          <p:nvPr/>
        </p:nvPicPr>
        <p:blipFill>
          <a:blip r:embed="rId2"/>
          <a:srcRect/>
          <a:stretch>
            <a:fillRect/>
          </a:stretch>
        </p:blipFill>
        <p:spPr bwMode="auto">
          <a:xfrm>
            <a:off x="5994680" y="4071941"/>
            <a:ext cx="3149320" cy="2256153"/>
          </a:xfrm>
          <a:prstGeom prst="rect">
            <a:avLst/>
          </a:prstGeom>
          <a:noFill/>
        </p:spPr>
      </p:pic>
      <p:pic>
        <p:nvPicPr>
          <p:cNvPr id="4100" name="Picture 4" descr="Dog Abdominal Cavity Inflammation - Dog Peritoneal Cavity | PetMD"/>
          <p:cNvPicPr>
            <a:picLocks noChangeAspect="1" noChangeArrowheads="1"/>
          </p:cNvPicPr>
          <p:nvPr/>
        </p:nvPicPr>
        <p:blipFill>
          <a:blip r:embed="rId3"/>
          <a:srcRect/>
          <a:stretch>
            <a:fillRect/>
          </a:stretch>
        </p:blipFill>
        <p:spPr bwMode="auto">
          <a:xfrm>
            <a:off x="6000760" y="1214421"/>
            <a:ext cx="3143240" cy="2278849"/>
          </a:xfrm>
          <a:prstGeom prst="rect">
            <a:avLst/>
          </a:prstGeom>
          <a:noFill/>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214290"/>
            <a:ext cx="8686800" cy="6286544"/>
          </a:xfrm>
        </p:spPr>
        <p:txBody>
          <a:bodyPr>
            <a:normAutofit fontScale="70000" lnSpcReduction="20000"/>
          </a:bodyPr>
          <a:lstStyle/>
          <a:p>
            <a:pPr algn="l" rtl="0"/>
            <a:r>
              <a:rPr lang="en-US" dirty="0"/>
              <a:t>Treatment </a:t>
            </a:r>
          </a:p>
          <a:p>
            <a:pPr algn="l" rtl="0"/>
            <a:r>
              <a:rPr lang="en-US" dirty="0"/>
              <a:t>A soft tube drain </a:t>
            </a:r>
            <a:r>
              <a:rPr lang="en-US" dirty="0" smtClean="0"/>
              <a:t>that </a:t>
            </a:r>
            <a:r>
              <a:rPr lang="en-US" dirty="0"/>
              <a:t>can be attached to a closed, sterile collection system may be used as an abdominal drain.</a:t>
            </a:r>
          </a:p>
          <a:p>
            <a:pPr algn="l" rtl="0">
              <a:buNone/>
            </a:pPr>
            <a:r>
              <a:rPr lang="en-US" dirty="0"/>
              <a:t> </a:t>
            </a:r>
          </a:p>
          <a:p>
            <a:pPr algn="l" rtl="0"/>
            <a:r>
              <a:rPr lang="en-US" dirty="0"/>
              <a:t>The drain is introduced into the abdomen using careful aseptic technique over a region of the ventral midline injected with local anesthetic.</a:t>
            </a:r>
          </a:p>
          <a:p>
            <a:pPr algn="l" rtl="0">
              <a:buNone/>
            </a:pPr>
            <a:r>
              <a:rPr lang="en-US" dirty="0"/>
              <a:t> </a:t>
            </a:r>
          </a:p>
          <a:p>
            <a:pPr algn="l" rtl="0"/>
            <a:r>
              <a:rPr lang="en-US" dirty="0"/>
              <a:t>peritoneal dialysis can be performed by instilling warmed isotonic fluid into the abdomen 20 </a:t>
            </a:r>
            <a:r>
              <a:rPr lang="en-US" dirty="0" err="1"/>
              <a:t>mL</a:t>
            </a:r>
            <a:r>
              <a:rPr lang="en-US" dirty="0"/>
              <a:t>/kg is infused and left in situ for 45 minutes before being drained out.</a:t>
            </a:r>
          </a:p>
          <a:p>
            <a:pPr algn="l" rtl="0">
              <a:buNone/>
            </a:pPr>
            <a:endParaRPr lang="en-US" dirty="0"/>
          </a:p>
          <a:p>
            <a:pPr algn="l" rtl="0"/>
            <a:r>
              <a:rPr lang="en-US" dirty="0"/>
              <a:t>This process can be repeated hourly until dehydration, </a:t>
            </a:r>
            <a:r>
              <a:rPr lang="en-US" dirty="0" err="1"/>
              <a:t>azotemia</a:t>
            </a:r>
            <a:r>
              <a:rPr lang="en-US" dirty="0"/>
              <a:t>, acid–base and electrolyte imbalances, and the animal’s vital parameters have stabilized, then the animal is considered stable for anesthesia, </a:t>
            </a:r>
            <a:r>
              <a:rPr lang="en-US" i="1" dirty="0"/>
              <a:t>exploratory </a:t>
            </a:r>
            <a:r>
              <a:rPr lang="en-US" i="1" dirty="0" err="1"/>
              <a:t>laparotomy</a:t>
            </a:r>
            <a:r>
              <a:rPr lang="en-US" i="1" dirty="0"/>
              <a:t> is performed to identify and repair the defect in the bladder (</a:t>
            </a:r>
            <a:r>
              <a:rPr lang="en-US" i="1" dirty="0" err="1"/>
              <a:t>cystostomy</a:t>
            </a:r>
            <a:r>
              <a:rPr lang="en-US" i="1" dirty="0"/>
              <a:t>).</a:t>
            </a:r>
            <a:endParaRPr lang="en-US" dirty="0"/>
          </a:p>
          <a:p>
            <a:pPr algn="l" rtl="0">
              <a:buNone/>
            </a:pPr>
            <a:endParaRPr lang="en-US" dirty="0"/>
          </a:p>
          <a:p>
            <a:pPr algn="l" rtl="0"/>
            <a:r>
              <a:rPr lang="en-US" dirty="0"/>
              <a:t>prognosis for urinary tract rupture after trauma is more likely to be governed by the extent and severity of multiple other injuries.</a:t>
            </a:r>
          </a:p>
          <a:p>
            <a:pPr algn="l" rtl="0">
              <a:buNone/>
            </a:pPr>
            <a:endParaRPr lang="en-US" dirty="0"/>
          </a:p>
          <a:p>
            <a:pPr algn="l" rtl="0"/>
            <a:endParaRPr lang="ar-IQ"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71480" y="0"/>
            <a:ext cx="8686800" cy="6858000"/>
          </a:xfrm>
        </p:spPr>
        <p:txBody>
          <a:bodyPr>
            <a:normAutofit fontScale="77500" lnSpcReduction="20000"/>
          </a:bodyPr>
          <a:lstStyle/>
          <a:p>
            <a:pPr algn="l" rtl="0">
              <a:buNone/>
            </a:pPr>
            <a:r>
              <a:rPr lang="en-US" b="1" i="1" dirty="0"/>
              <a:t>Bladder Calculi</a:t>
            </a:r>
            <a:endParaRPr lang="en-US" b="1" dirty="0"/>
          </a:p>
          <a:p>
            <a:pPr algn="l" rtl="0"/>
            <a:r>
              <a:rPr lang="en-US" i="1" dirty="0" err="1"/>
              <a:t>Urolithiasis</a:t>
            </a:r>
            <a:r>
              <a:rPr lang="en-US" i="1" dirty="0"/>
              <a:t> is common in dogs and cats.</a:t>
            </a:r>
            <a:r>
              <a:rPr lang="en-US" dirty="0"/>
              <a:t> </a:t>
            </a:r>
            <a:r>
              <a:rPr lang="en-US" dirty="0" err="1"/>
              <a:t>Uroliths</a:t>
            </a:r>
            <a:r>
              <a:rPr lang="en-US" dirty="0"/>
              <a:t> are composed of one or more mineral types. </a:t>
            </a:r>
            <a:r>
              <a:rPr lang="en-US" i="1" dirty="0"/>
              <a:t>Suture material in the lumen of the bladder may act as a </a:t>
            </a:r>
            <a:r>
              <a:rPr lang="en-US" i="1" dirty="0" err="1"/>
              <a:t>nidus</a:t>
            </a:r>
            <a:r>
              <a:rPr lang="en-US" i="1" dirty="0"/>
              <a:t> for the formation of cystic calculi. </a:t>
            </a:r>
            <a:endParaRPr lang="en-US" i="1" dirty="0" smtClean="0"/>
          </a:p>
          <a:p>
            <a:pPr algn="l" rtl="0"/>
            <a:endParaRPr lang="en-US" dirty="0"/>
          </a:p>
          <a:p>
            <a:pPr algn="l" rtl="0"/>
            <a:r>
              <a:rPr lang="en-US" dirty="0"/>
              <a:t>The majority of canine and feline </a:t>
            </a:r>
            <a:r>
              <a:rPr lang="en-US" dirty="0" err="1"/>
              <a:t>uroliths</a:t>
            </a:r>
            <a:r>
              <a:rPr lang="en-US" dirty="0"/>
              <a:t> are either </a:t>
            </a:r>
            <a:r>
              <a:rPr lang="en-US" dirty="0" err="1"/>
              <a:t>struvite</a:t>
            </a:r>
            <a:r>
              <a:rPr lang="en-US" dirty="0"/>
              <a:t> (magnesium ammonium phosphate) or calcium oxalate.</a:t>
            </a:r>
          </a:p>
          <a:p>
            <a:pPr algn="l" rtl="0">
              <a:buNone/>
            </a:pPr>
            <a:endParaRPr lang="en-US" dirty="0"/>
          </a:p>
          <a:p>
            <a:pPr algn="l" rtl="0"/>
            <a:r>
              <a:rPr lang="en-US" dirty="0"/>
              <a:t>Clinical signs resulting from cystic calculi include </a:t>
            </a:r>
            <a:r>
              <a:rPr lang="en-US" dirty="0" err="1"/>
              <a:t>hematuria</a:t>
            </a:r>
            <a:r>
              <a:rPr lang="en-US" dirty="0"/>
              <a:t>, </a:t>
            </a:r>
            <a:r>
              <a:rPr lang="en-US" dirty="0" err="1"/>
              <a:t>pollakiuria</a:t>
            </a:r>
            <a:r>
              <a:rPr lang="en-US" dirty="0"/>
              <a:t>, </a:t>
            </a:r>
            <a:r>
              <a:rPr lang="en-US" dirty="0" err="1"/>
              <a:t>stranguria</a:t>
            </a:r>
            <a:r>
              <a:rPr lang="en-US" dirty="0"/>
              <a:t>, and </a:t>
            </a:r>
            <a:r>
              <a:rPr lang="en-US" dirty="0" err="1"/>
              <a:t>dysuria</a:t>
            </a:r>
            <a:r>
              <a:rPr lang="en-US" dirty="0"/>
              <a:t> and are common to most diseases of the lower urinary tract</a:t>
            </a:r>
            <a:r>
              <a:rPr lang="en-US" dirty="0" smtClean="0"/>
              <a:t>.</a:t>
            </a:r>
          </a:p>
          <a:p>
            <a:pPr algn="l" rtl="0"/>
            <a:endParaRPr lang="en-US" dirty="0"/>
          </a:p>
          <a:p>
            <a:pPr algn="l" rtl="0"/>
            <a:r>
              <a:rPr lang="en-US" dirty="0" err="1"/>
              <a:t>Ultrasonography</a:t>
            </a:r>
            <a:r>
              <a:rPr lang="en-US" dirty="0"/>
              <a:t> are the most sensitive techniques for detection of calculi </a:t>
            </a:r>
          </a:p>
          <a:p>
            <a:pPr algn="l" rtl="0">
              <a:buNone/>
            </a:pPr>
            <a:endParaRPr lang="en-US" dirty="0"/>
          </a:p>
          <a:p>
            <a:pPr algn="l" rtl="0"/>
            <a:r>
              <a:rPr lang="en-US" i="1" dirty="0"/>
              <a:t>Surgical </a:t>
            </a:r>
            <a:r>
              <a:rPr lang="en-US" i="1" dirty="0" err="1"/>
              <a:t>cystotomy</a:t>
            </a:r>
            <a:r>
              <a:rPr lang="en-US" i="1" dirty="0"/>
              <a:t> is the most common method for removal of </a:t>
            </a:r>
            <a:r>
              <a:rPr lang="en-US" i="1" dirty="0" err="1"/>
              <a:t>cystoliths</a:t>
            </a:r>
            <a:r>
              <a:rPr lang="en-US" i="1" dirty="0" smtClean="0"/>
              <a:t>.</a:t>
            </a: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5857884" cy="6500834"/>
          </a:xfrm>
        </p:spPr>
        <p:txBody>
          <a:bodyPr>
            <a:normAutofit fontScale="70000" lnSpcReduction="20000"/>
          </a:bodyPr>
          <a:lstStyle/>
          <a:p>
            <a:pPr algn="l" rtl="0"/>
            <a:endParaRPr lang="en-US" b="1" dirty="0" smtClean="0"/>
          </a:p>
          <a:p>
            <a:pPr algn="l" rtl="0"/>
            <a:r>
              <a:rPr lang="en-US" b="1" dirty="0" smtClean="0"/>
              <a:t>Bladder </a:t>
            </a:r>
            <a:r>
              <a:rPr lang="en-US" b="1" dirty="0" err="1"/>
              <a:t>Neoplasia</a:t>
            </a:r>
            <a:endParaRPr lang="en-US" b="1" dirty="0"/>
          </a:p>
          <a:p>
            <a:pPr algn="l" rtl="0"/>
            <a:endParaRPr lang="en-US" dirty="0" smtClean="0"/>
          </a:p>
          <a:p>
            <a:pPr algn="l" rtl="0"/>
            <a:r>
              <a:rPr lang="en-US" dirty="0" smtClean="0"/>
              <a:t>Bladder </a:t>
            </a:r>
            <a:r>
              <a:rPr lang="en-US" dirty="0" err="1"/>
              <a:t>neoplasia</a:t>
            </a:r>
            <a:r>
              <a:rPr lang="en-US" dirty="0"/>
              <a:t> is rare in dogs, accounting for approximately 1% of all canine </a:t>
            </a:r>
            <a:r>
              <a:rPr lang="en-US" dirty="0" err="1"/>
              <a:t>neoplasias</a:t>
            </a:r>
            <a:r>
              <a:rPr lang="en-US" dirty="0"/>
              <a:t>, and is even less frequent in cats.</a:t>
            </a:r>
          </a:p>
          <a:p>
            <a:pPr algn="l" rtl="0">
              <a:buNone/>
            </a:pPr>
            <a:endParaRPr lang="en-US" dirty="0"/>
          </a:p>
          <a:p>
            <a:pPr algn="l" rtl="0"/>
            <a:r>
              <a:rPr lang="en-US" i="1" dirty="0"/>
              <a:t>The bladder is the most common site for </a:t>
            </a:r>
            <a:r>
              <a:rPr lang="en-US" i="1" dirty="0" err="1"/>
              <a:t>neoplasia</a:t>
            </a:r>
            <a:r>
              <a:rPr lang="en-US" i="1" dirty="0"/>
              <a:t> in the urinary tract of dogs and the second most common site (after renal lymphoma) in cats</a:t>
            </a:r>
            <a:r>
              <a:rPr lang="en-US" dirty="0"/>
              <a:t>. </a:t>
            </a:r>
          </a:p>
          <a:p>
            <a:pPr algn="l" rtl="0">
              <a:buNone/>
            </a:pPr>
            <a:endParaRPr lang="en-US" dirty="0"/>
          </a:p>
          <a:p>
            <a:pPr algn="l" rtl="0"/>
            <a:r>
              <a:rPr lang="en-US" i="1" dirty="0"/>
              <a:t>Transitional cell carcinoma is the most commonly identified bladder </a:t>
            </a:r>
            <a:r>
              <a:rPr lang="en-US" i="1" dirty="0" err="1"/>
              <a:t>neoplasia</a:t>
            </a:r>
            <a:r>
              <a:rPr lang="en-US" i="1" dirty="0"/>
              <a:t> in dogs and cats</a:t>
            </a:r>
            <a:r>
              <a:rPr lang="en-US" i="1" dirty="0" smtClean="0"/>
              <a:t>.</a:t>
            </a:r>
            <a:endParaRPr lang="en-US" dirty="0"/>
          </a:p>
          <a:p>
            <a:pPr algn="l" rtl="0">
              <a:buNone/>
            </a:pPr>
            <a:endParaRPr lang="en-US" dirty="0"/>
          </a:p>
          <a:p>
            <a:pPr algn="l" rtl="0"/>
            <a:r>
              <a:rPr lang="en-US" dirty="0" err="1"/>
              <a:t>Ultrasonography</a:t>
            </a:r>
            <a:r>
              <a:rPr lang="en-US" dirty="0"/>
              <a:t> is a very sensitive method of imaging bladder masses. </a:t>
            </a:r>
          </a:p>
          <a:p>
            <a:pPr algn="l" rtl="0"/>
            <a:r>
              <a:rPr lang="en-US" b="1" dirty="0"/>
              <a:t>Treatment: </a:t>
            </a:r>
            <a:r>
              <a:rPr lang="en-US" dirty="0" err="1"/>
              <a:t>cystectomy</a:t>
            </a:r>
            <a:r>
              <a:rPr lang="en-US" dirty="0"/>
              <a:t> may be performed in combination with chemotherapy. </a:t>
            </a:r>
          </a:p>
          <a:p>
            <a:pPr algn="l" rtl="0"/>
            <a:endParaRPr lang="ar-IQ" dirty="0"/>
          </a:p>
        </p:txBody>
      </p:sp>
      <p:pic>
        <p:nvPicPr>
          <p:cNvPr id="1026" name="Picture 2" descr="Tumors of the Urinary System | Veterian Key"/>
          <p:cNvPicPr>
            <a:picLocks noChangeAspect="1" noChangeArrowheads="1"/>
          </p:cNvPicPr>
          <p:nvPr/>
        </p:nvPicPr>
        <p:blipFill>
          <a:blip r:embed="rId2"/>
          <a:srcRect/>
          <a:stretch>
            <a:fillRect/>
          </a:stretch>
        </p:blipFill>
        <p:spPr bwMode="auto">
          <a:xfrm>
            <a:off x="5929322" y="2214554"/>
            <a:ext cx="3031426" cy="2643206"/>
          </a:xfrm>
          <a:prstGeom prst="rect">
            <a:avLst/>
          </a:prstGeom>
          <a:noFill/>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6572264" cy="6572272"/>
          </a:xfrm>
        </p:spPr>
        <p:txBody>
          <a:bodyPr>
            <a:normAutofit fontScale="92500" lnSpcReduction="10000"/>
          </a:bodyPr>
          <a:lstStyle/>
          <a:p>
            <a:pPr algn="l" rtl="0"/>
            <a:r>
              <a:rPr lang="en-US" dirty="0"/>
              <a:t>PERIOPERATIVE </a:t>
            </a:r>
            <a:r>
              <a:rPr lang="en-US" dirty="0" smtClean="0"/>
              <a:t>MANAGEMENT</a:t>
            </a:r>
            <a:endParaRPr lang="en-US" dirty="0"/>
          </a:p>
          <a:p>
            <a:pPr marL="514350" lvl="0" indent="-514350" algn="l" rtl="0">
              <a:buFont typeface="+mj-lt"/>
              <a:buAutoNum type="arabicPeriod"/>
            </a:pPr>
            <a:r>
              <a:rPr lang="en-US" dirty="0"/>
              <a:t>Diagnostic Tests: A complete blood count, biochemistry and coagulation panels, urinalysis, urine culture, and blood pressure should be evaluated.</a:t>
            </a:r>
          </a:p>
          <a:p>
            <a:pPr marL="514350" lvl="0" indent="-514350" algn="l" rtl="0">
              <a:buFont typeface="+mj-lt"/>
              <a:buAutoNum type="arabicPeriod"/>
            </a:pPr>
            <a:r>
              <a:rPr lang="en-US" b="1" dirty="0"/>
              <a:t>Renal Imaging</a:t>
            </a:r>
            <a:endParaRPr lang="en-US" dirty="0"/>
          </a:p>
          <a:p>
            <a:pPr marL="514350" lvl="0" indent="-514350" algn="l" rtl="0">
              <a:buNone/>
            </a:pPr>
            <a:r>
              <a:rPr lang="en-US" b="1" dirty="0" smtClean="0"/>
              <a:t>a. Abdominal </a:t>
            </a:r>
            <a:r>
              <a:rPr lang="en-US" b="1" dirty="0"/>
              <a:t>radiographs and renal </a:t>
            </a:r>
            <a:r>
              <a:rPr lang="en-US" b="1" dirty="0" err="1" smtClean="0"/>
              <a:t>ultrasonography</a:t>
            </a:r>
            <a:r>
              <a:rPr lang="en-US" b="1" dirty="0" smtClean="0"/>
              <a:t> </a:t>
            </a:r>
            <a:r>
              <a:rPr lang="en-US" dirty="0" smtClean="0"/>
              <a:t>are </a:t>
            </a:r>
            <a:r>
              <a:rPr lang="en-US" dirty="0"/>
              <a:t>performed in most affected animals to evaluate renal structure, identify and locate calculi, examine the kidneys and other organs for primary or metastatic </a:t>
            </a:r>
            <a:r>
              <a:rPr lang="en-US" dirty="0" err="1"/>
              <a:t>neoplasia</a:t>
            </a:r>
            <a:r>
              <a:rPr lang="en-US" dirty="0"/>
              <a:t>, and obtain fluid or tissue samples.</a:t>
            </a:r>
          </a:p>
          <a:p>
            <a:pPr marL="514350" lvl="0" indent="-514350" algn="l" rtl="0">
              <a:buFont typeface="+mj-lt"/>
              <a:buAutoNum type="arabicPeriod"/>
            </a:pPr>
            <a:endParaRPr lang="en-US" dirty="0"/>
          </a:p>
        </p:txBody>
      </p:sp>
      <p:pic>
        <p:nvPicPr>
          <p:cNvPr id="23554" name="Picture 2" descr="What do your lab test results mean? | UCI Health | Orange County, CA"/>
          <p:cNvPicPr>
            <a:picLocks noChangeAspect="1" noChangeArrowheads="1"/>
          </p:cNvPicPr>
          <p:nvPr/>
        </p:nvPicPr>
        <p:blipFill>
          <a:blip r:embed="rId2"/>
          <a:srcRect/>
          <a:stretch>
            <a:fillRect/>
          </a:stretch>
        </p:blipFill>
        <p:spPr bwMode="auto">
          <a:xfrm>
            <a:off x="6500826" y="0"/>
            <a:ext cx="2643174" cy="2771776"/>
          </a:xfrm>
          <a:prstGeom prst="rect">
            <a:avLst/>
          </a:prstGeom>
          <a:noFill/>
        </p:spPr>
      </p:pic>
      <p:pic>
        <p:nvPicPr>
          <p:cNvPr id="23556" name="Picture 4" descr="Abdomen | Radiology Key"/>
          <p:cNvPicPr>
            <a:picLocks noChangeAspect="1" noChangeArrowheads="1"/>
          </p:cNvPicPr>
          <p:nvPr/>
        </p:nvPicPr>
        <p:blipFill>
          <a:blip r:embed="rId3"/>
          <a:srcRect l="52817" b="15060"/>
          <a:stretch>
            <a:fillRect/>
          </a:stretch>
        </p:blipFill>
        <p:spPr bwMode="auto">
          <a:xfrm>
            <a:off x="6500826" y="2786058"/>
            <a:ext cx="2643174" cy="2286016"/>
          </a:xfrm>
          <a:prstGeom prst="rect">
            <a:avLst/>
          </a:prstGeom>
          <a:noFill/>
        </p:spPr>
      </p:pic>
      <p:pic>
        <p:nvPicPr>
          <p:cNvPr id="23558" name="Picture 6" descr="Ultrasound Video showing a large ureteric stone with two renal stones. -  YouTube"/>
          <p:cNvPicPr>
            <a:picLocks noChangeAspect="1" noChangeArrowheads="1"/>
          </p:cNvPicPr>
          <p:nvPr/>
        </p:nvPicPr>
        <p:blipFill>
          <a:blip r:embed="rId4"/>
          <a:srcRect/>
          <a:stretch>
            <a:fillRect/>
          </a:stretch>
        </p:blipFill>
        <p:spPr bwMode="auto">
          <a:xfrm>
            <a:off x="6500826" y="5036354"/>
            <a:ext cx="2643174" cy="1821646"/>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285728"/>
            <a:ext cx="6286512" cy="5840435"/>
          </a:xfrm>
        </p:spPr>
        <p:txBody>
          <a:bodyPr>
            <a:normAutofit fontScale="92500" lnSpcReduction="20000"/>
          </a:bodyPr>
          <a:lstStyle/>
          <a:p>
            <a:pPr marL="514350" lvl="0" indent="-514350" algn="l" rtl="0">
              <a:buNone/>
            </a:pPr>
            <a:r>
              <a:rPr lang="en-US" b="1" i="1" dirty="0" smtClean="0"/>
              <a:t>b.  Intravascular Contrast Studies </a:t>
            </a:r>
            <a:r>
              <a:rPr lang="en-US" dirty="0" smtClean="0"/>
              <a:t>Radiographic imaging of the kidney can be enhanced by administration of intravenous (IV) contrast agents that are filtered or excreted by the urinary system. The resulting study is called an excretory </a:t>
            </a:r>
            <a:r>
              <a:rPr lang="en-US" dirty="0" err="1" smtClean="0"/>
              <a:t>urogram</a:t>
            </a:r>
            <a:r>
              <a:rPr lang="en-US" dirty="0" smtClean="0"/>
              <a:t> or intravenous </a:t>
            </a:r>
            <a:r>
              <a:rPr lang="en-US" dirty="0" err="1" smtClean="0"/>
              <a:t>pyelogram</a:t>
            </a:r>
            <a:r>
              <a:rPr lang="en-US" dirty="0" smtClean="0"/>
              <a:t>.</a:t>
            </a:r>
          </a:p>
          <a:p>
            <a:pPr marL="514350" lvl="0" indent="-514350" algn="l" rtl="0">
              <a:buNone/>
            </a:pPr>
            <a:endParaRPr lang="en-US" dirty="0" smtClean="0"/>
          </a:p>
          <a:p>
            <a:pPr marL="514350" lvl="0" indent="-514350" algn="l" rtl="0">
              <a:buNone/>
            </a:pPr>
            <a:r>
              <a:rPr lang="en-US" b="1" i="1" dirty="0" smtClean="0"/>
              <a:t>c.  </a:t>
            </a:r>
            <a:r>
              <a:rPr lang="en-US" b="1" i="1" dirty="0" err="1" smtClean="0"/>
              <a:t>Pyelography</a:t>
            </a:r>
            <a:r>
              <a:rPr lang="en-US" dirty="0" smtClean="0"/>
              <a:t>:  direct injection into the renal </a:t>
            </a:r>
            <a:r>
              <a:rPr lang="en-US" dirty="0" err="1" smtClean="0"/>
              <a:t>pelvis.This</a:t>
            </a:r>
            <a:r>
              <a:rPr lang="en-US" dirty="0" smtClean="0"/>
              <a:t> procedure is indicated when there is concern about giving a systemic dose of contrast or when the renal artery is obstructed.</a:t>
            </a:r>
            <a:endParaRPr lang="ar-IQ" dirty="0"/>
          </a:p>
        </p:txBody>
      </p:sp>
      <p:pic>
        <p:nvPicPr>
          <p:cNvPr id="39943" name="Picture 7" descr="E:\محاضضرات\kidney\download.jpg"/>
          <p:cNvPicPr>
            <a:picLocks noChangeAspect="1" noChangeArrowheads="1"/>
          </p:cNvPicPr>
          <p:nvPr/>
        </p:nvPicPr>
        <p:blipFill>
          <a:blip r:embed="rId2"/>
          <a:srcRect/>
          <a:stretch>
            <a:fillRect/>
          </a:stretch>
        </p:blipFill>
        <p:spPr bwMode="auto">
          <a:xfrm>
            <a:off x="6093925" y="357166"/>
            <a:ext cx="2978669" cy="2786082"/>
          </a:xfrm>
          <a:prstGeom prst="rect">
            <a:avLst/>
          </a:prstGeom>
          <a:noFill/>
        </p:spPr>
      </p:pic>
      <p:pic>
        <p:nvPicPr>
          <p:cNvPr id="39944" name="Picture 8" descr="E:\محاضضرات\kidney\Retrograde-pyelography-of-the-right-ureter-showed-mild-hydronephrosis-and-an-area-of.png"/>
          <p:cNvPicPr>
            <a:picLocks noChangeAspect="1" noChangeArrowheads="1"/>
          </p:cNvPicPr>
          <p:nvPr/>
        </p:nvPicPr>
        <p:blipFill>
          <a:blip r:embed="rId3"/>
          <a:srcRect/>
          <a:stretch>
            <a:fillRect/>
          </a:stretch>
        </p:blipFill>
        <p:spPr bwMode="auto">
          <a:xfrm>
            <a:off x="6366515" y="3214686"/>
            <a:ext cx="2634641" cy="3621798"/>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357158" y="214290"/>
            <a:ext cx="6000792" cy="5072098"/>
          </a:xfrm>
        </p:spPr>
        <p:txBody>
          <a:bodyPr>
            <a:normAutofit fontScale="92500" lnSpcReduction="20000"/>
          </a:bodyPr>
          <a:lstStyle/>
          <a:p>
            <a:pPr marL="514350" lvl="0" indent="-514350" algn="l" rtl="0">
              <a:buNone/>
            </a:pPr>
            <a:r>
              <a:rPr lang="en-US" b="1" i="1" dirty="0" smtClean="0"/>
              <a:t>d. Computed </a:t>
            </a:r>
            <a:r>
              <a:rPr lang="en-US" b="1" i="1" dirty="0"/>
              <a:t>Tomography </a:t>
            </a:r>
            <a:r>
              <a:rPr lang="en-US" dirty="0"/>
              <a:t>provides good images of the kidney, particularly when contrast enhancement is performed.</a:t>
            </a:r>
          </a:p>
          <a:p>
            <a:pPr marL="514350" lvl="0" indent="-514350" algn="l" rtl="0">
              <a:buNone/>
            </a:pPr>
            <a:r>
              <a:rPr lang="en-US" b="1" i="1" dirty="0" smtClean="0"/>
              <a:t>e. Magnetic </a:t>
            </a:r>
            <a:r>
              <a:rPr lang="en-US" b="1" i="1" dirty="0"/>
              <a:t>Resonance Imaging </a:t>
            </a:r>
            <a:r>
              <a:rPr lang="en-US" dirty="0"/>
              <a:t>Contrast-enhanced magnetic resonance angiography (MRA) has been used for quantitative and qualitative evaluation of renal vessels in humans</a:t>
            </a:r>
          </a:p>
          <a:p>
            <a:pPr marL="514350" lvl="0" indent="-514350" algn="l" rtl="0">
              <a:buNone/>
            </a:pPr>
            <a:r>
              <a:rPr lang="en-US" b="1" i="1" dirty="0" smtClean="0"/>
              <a:t>f. </a:t>
            </a:r>
            <a:r>
              <a:rPr lang="en-US" b="1" i="1" dirty="0" err="1" smtClean="0"/>
              <a:t>Scintigraphy</a:t>
            </a:r>
            <a:r>
              <a:rPr lang="en-US" dirty="0" err="1" smtClean="0"/>
              <a:t>is</a:t>
            </a:r>
            <a:r>
              <a:rPr lang="en-US" dirty="0" smtClean="0"/>
              <a:t> </a:t>
            </a:r>
            <a:r>
              <a:rPr lang="en-US" dirty="0"/>
              <a:t>used to determine the </a:t>
            </a:r>
            <a:r>
              <a:rPr lang="en-US" dirty="0" err="1"/>
              <a:t>glomerular</a:t>
            </a:r>
            <a:r>
              <a:rPr lang="en-US" dirty="0"/>
              <a:t> filtration rate of the kidney</a:t>
            </a:r>
            <a:r>
              <a:rPr lang="en-US" dirty="0" smtClean="0"/>
              <a:t>.</a:t>
            </a:r>
            <a:endParaRPr lang="en-US" dirty="0"/>
          </a:p>
        </p:txBody>
      </p:sp>
      <p:pic>
        <p:nvPicPr>
          <p:cNvPr id="22530" name="Picture 2" descr="What is a Kidney CT scan? | Two Views"/>
          <p:cNvPicPr>
            <a:picLocks noChangeAspect="1" noChangeArrowheads="1"/>
          </p:cNvPicPr>
          <p:nvPr/>
        </p:nvPicPr>
        <p:blipFill>
          <a:blip r:embed="rId2"/>
          <a:srcRect l="10152" t="25381" r="7360" b="20050"/>
          <a:stretch>
            <a:fillRect/>
          </a:stretch>
        </p:blipFill>
        <p:spPr bwMode="auto">
          <a:xfrm>
            <a:off x="6143668" y="214290"/>
            <a:ext cx="3000364" cy="1984841"/>
          </a:xfrm>
          <a:prstGeom prst="rect">
            <a:avLst/>
          </a:prstGeom>
          <a:noFill/>
        </p:spPr>
      </p:pic>
      <p:pic>
        <p:nvPicPr>
          <p:cNvPr id="22532" name="Picture 4" descr="BOLD- and DW-MRI of kidneys. Representative magnetic resonance images... |  Download Scientific Diagram"/>
          <p:cNvPicPr>
            <a:picLocks noChangeAspect="1" noChangeArrowheads="1"/>
          </p:cNvPicPr>
          <p:nvPr/>
        </p:nvPicPr>
        <p:blipFill>
          <a:blip r:embed="rId3"/>
          <a:srcRect/>
          <a:stretch>
            <a:fillRect/>
          </a:stretch>
        </p:blipFill>
        <p:spPr bwMode="auto">
          <a:xfrm>
            <a:off x="6357950" y="2357430"/>
            <a:ext cx="2714612" cy="2714613"/>
          </a:xfrm>
          <a:prstGeom prst="rect">
            <a:avLst/>
          </a:prstGeom>
          <a:noFill/>
        </p:spPr>
      </p:pic>
      <p:pic>
        <p:nvPicPr>
          <p:cNvPr id="22534" name="Picture 6" descr="Radionuclide scintigraphy - nuclear medicine"/>
          <p:cNvPicPr>
            <a:picLocks noChangeAspect="1" noChangeArrowheads="1"/>
          </p:cNvPicPr>
          <p:nvPr/>
        </p:nvPicPr>
        <p:blipFill>
          <a:blip r:embed="rId4"/>
          <a:srcRect/>
          <a:stretch>
            <a:fillRect/>
          </a:stretch>
        </p:blipFill>
        <p:spPr bwMode="auto">
          <a:xfrm>
            <a:off x="3786182" y="4919693"/>
            <a:ext cx="5286412" cy="1938331"/>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142908" y="214290"/>
            <a:ext cx="6357982" cy="6429420"/>
          </a:xfrm>
        </p:spPr>
        <p:txBody>
          <a:bodyPr>
            <a:normAutofit fontScale="85000" lnSpcReduction="10000"/>
          </a:bodyPr>
          <a:lstStyle/>
          <a:p>
            <a:pPr lvl="0" algn="l" rtl="0"/>
            <a:r>
              <a:rPr lang="en-US" b="1" dirty="0"/>
              <a:t>Anesthesia:</a:t>
            </a:r>
            <a:r>
              <a:rPr lang="en-US" dirty="0"/>
              <a:t> Animals with renal dysfunction are </a:t>
            </a:r>
            <a:r>
              <a:rPr lang="en-US" dirty="0" smtClean="0"/>
              <a:t>induced </a:t>
            </a:r>
            <a:r>
              <a:rPr lang="en-US" dirty="0"/>
              <a:t>with IV </a:t>
            </a:r>
            <a:r>
              <a:rPr lang="en-US" dirty="0" err="1"/>
              <a:t>propofol</a:t>
            </a:r>
            <a:r>
              <a:rPr lang="en-US" dirty="0"/>
              <a:t> or an inhalant anesthetic delivered by mask. Anesthesia is maintained with </a:t>
            </a:r>
            <a:r>
              <a:rPr lang="en-US" dirty="0" err="1"/>
              <a:t>isoflurane</a:t>
            </a:r>
            <a:r>
              <a:rPr lang="en-US" dirty="0"/>
              <a:t> or </a:t>
            </a:r>
            <a:r>
              <a:rPr lang="en-US" dirty="0" err="1"/>
              <a:t>sevoflurane</a:t>
            </a:r>
            <a:r>
              <a:rPr lang="en-US" dirty="0"/>
              <a:t>, and blood pressure and urine output should be monitored during the procedure</a:t>
            </a:r>
            <a:r>
              <a:rPr lang="en-US" dirty="0" smtClean="0"/>
              <a:t>.</a:t>
            </a:r>
            <a:endParaRPr lang="en-US" dirty="0"/>
          </a:p>
          <a:p>
            <a:pPr algn="l" rtl="0"/>
            <a:r>
              <a:rPr lang="en-US" b="1" dirty="0"/>
              <a:t>Postoperative Care</a:t>
            </a:r>
            <a:endParaRPr lang="en-US" dirty="0"/>
          </a:p>
          <a:p>
            <a:pPr algn="l" rtl="0"/>
            <a:r>
              <a:rPr lang="en-US" dirty="0"/>
              <a:t>Intravenous fluids are continued after surgery to maintain renal perfusion and prevent blood clot formation within the urinary tract. Postoperative analgesia can be delivered by intermittent intravenous injections or a constant rate infusion of </a:t>
            </a:r>
            <a:r>
              <a:rPr lang="en-US" dirty="0" err="1"/>
              <a:t>opioids</a:t>
            </a:r>
            <a:r>
              <a:rPr lang="en-US" dirty="0"/>
              <a:t>.</a:t>
            </a:r>
          </a:p>
          <a:p>
            <a:pPr algn="l"/>
            <a:endParaRPr lang="ar-IQ" dirty="0"/>
          </a:p>
        </p:txBody>
      </p:sp>
      <p:pic>
        <p:nvPicPr>
          <p:cNvPr id="21506" name="Picture 2" descr="Anesthesia for Pediatric Patients | Today&amp;#39;s Veterinary Nurse"/>
          <p:cNvPicPr>
            <a:picLocks noChangeAspect="1" noChangeArrowheads="1"/>
          </p:cNvPicPr>
          <p:nvPr/>
        </p:nvPicPr>
        <p:blipFill>
          <a:blip r:embed="rId2" cstate="print"/>
          <a:srcRect/>
          <a:stretch>
            <a:fillRect/>
          </a:stretch>
        </p:blipFill>
        <p:spPr bwMode="auto">
          <a:xfrm>
            <a:off x="6736705" y="71414"/>
            <a:ext cx="2335889" cy="2857520"/>
          </a:xfrm>
          <a:prstGeom prst="rect">
            <a:avLst/>
          </a:prstGeom>
          <a:noFill/>
        </p:spPr>
      </p:pic>
      <p:pic>
        <p:nvPicPr>
          <p:cNvPr id="21508" name="Picture 4" descr="149 Iv Drip Dog Catheter Animal Stock Photos, Pictures &amp;amp; Royalty-Free  Images - iStock"/>
          <p:cNvPicPr>
            <a:picLocks noChangeAspect="1" noChangeArrowheads="1"/>
          </p:cNvPicPr>
          <p:nvPr/>
        </p:nvPicPr>
        <p:blipFill>
          <a:blip r:embed="rId3"/>
          <a:srcRect/>
          <a:stretch>
            <a:fillRect/>
          </a:stretch>
        </p:blipFill>
        <p:spPr bwMode="auto">
          <a:xfrm>
            <a:off x="6072198" y="3714752"/>
            <a:ext cx="3092393" cy="2071702"/>
          </a:xfrm>
          <a:prstGeom prst="rect">
            <a:avLst/>
          </a:prstGeom>
          <a:noFill/>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285720" y="285728"/>
            <a:ext cx="8858280" cy="2857520"/>
          </a:xfrm>
        </p:spPr>
        <p:txBody>
          <a:bodyPr>
            <a:normAutofit fontScale="70000" lnSpcReduction="20000"/>
          </a:bodyPr>
          <a:lstStyle/>
          <a:p>
            <a:pPr algn="l" rtl="0"/>
            <a:r>
              <a:rPr lang="en-US" dirty="0"/>
              <a:t>ABNORMALITIES OF THE KIDNEY</a:t>
            </a:r>
          </a:p>
          <a:p>
            <a:pPr lvl="0" algn="l" rtl="0">
              <a:buNone/>
            </a:pPr>
            <a:r>
              <a:rPr lang="en-US" b="1" dirty="0" smtClean="0"/>
              <a:t>1. Developmental </a:t>
            </a:r>
            <a:r>
              <a:rPr lang="en-US" b="1" dirty="0"/>
              <a:t>Anomalies</a:t>
            </a:r>
            <a:endParaRPr lang="en-US" dirty="0"/>
          </a:p>
          <a:p>
            <a:pPr lvl="0" algn="l" rtl="0">
              <a:buNone/>
            </a:pPr>
            <a:r>
              <a:rPr lang="en-US" b="1" i="1" dirty="0" smtClean="0"/>
              <a:t>a. Renal </a:t>
            </a:r>
            <a:r>
              <a:rPr lang="en-US" b="1" i="1" dirty="0"/>
              <a:t>Agenesis</a:t>
            </a:r>
            <a:endParaRPr lang="en-US" dirty="0"/>
          </a:p>
          <a:p>
            <a:pPr algn="l" rtl="0"/>
            <a:r>
              <a:rPr lang="en-US" dirty="0"/>
              <a:t>During development, the kidneys normally “ascend” from the pelvic region to the level of the </a:t>
            </a:r>
            <a:r>
              <a:rPr lang="en-US" dirty="0" err="1"/>
              <a:t>thoracolumbar</a:t>
            </a:r>
            <a:r>
              <a:rPr lang="en-US" dirty="0"/>
              <a:t> junction. Ectopic kidneys are usually found within the pelvic area, although they may be found anywhere along the normal path of ascension or even in the thorax.</a:t>
            </a:r>
          </a:p>
          <a:p>
            <a:pPr algn="l" rtl="0"/>
            <a:r>
              <a:rPr lang="en-US" dirty="0"/>
              <a:t>Ectopic kidneys should function normally and may be found incidentally during routine abdominal imaging or exploratory surgery.</a:t>
            </a:r>
          </a:p>
          <a:p>
            <a:pPr algn="l" rtl="0"/>
            <a:endParaRPr lang="ar-IQ" dirty="0"/>
          </a:p>
        </p:txBody>
      </p:sp>
      <p:pic>
        <p:nvPicPr>
          <p:cNvPr id="20482" name="Picture 2" descr="Kidney Agenesis - an overview | ScienceDirect Topics"/>
          <p:cNvPicPr>
            <a:picLocks noChangeAspect="1" noChangeArrowheads="1"/>
          </p:cNvPicPr>
          <p:nvPr/>
        </p:nvPicPr>
        <p:blipFill>
          <a:blip r:embed="rId2"/>
          <a:srcRect b="35992"/>
          <a:stretch>
            <a:fillRect/>
          </a:stretch>
        </p:blipFill>
        <p:spPr bwMode="auto">
          <a:xfrm>
            <a:off x="1050928" y="3286124"/>
            <a:ext cx="6950096" cy="3500438"/>
          </a:xfrm>
          <a:prstGeom prst="rect">
            <a:avLst/>
          </a:prstGeom>
          <a:noFill/>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71470" y="285728"/>
            <a:ext cx="6429420" cy="6000792"/>
          </a:xfrm>
        </p:spPr>
        <p:txBody>
          <a:bodyPr/>
          <a:lstStyle/>
          <a:p>
            <a:pPr lvl="0" algn="l" rtl="0">
              <a:buNone/>
            </a:pPr>
            <a:r>
              <a:rPr lang="en-US" b="1" i="1" dirty="0" smtClean="0"/>
              <a:t>b. Fused </a:t>
            </a:r>
            <a:r>
              <a:rPr lang="en-US" b="1" i="1" dirty="0"/>
              <a:t>Kidney</a:t>
            </a:r>
            <a:endParaRPr lang="en-US" dirty="0"/>
          </a:p>
          <a:p>
            <a:pPr algn="l" rtl="0"/>
            <a:r>
              <a:rPr lang="en-US" dirty="0"/>
              <a:t>Results from convergence of the developing kidneys as they ascend. The fused kidney is often shaped more like a horseshoe rather than the more typical bean shape. Most fused kidneys function normally.</a:t>
            </a:r>
          </a:p>
          <a:p>
            <a:pPr algn="l" rtl="0"/>
            <a:endParaRPr lang="ar-IQ" dirty="0"/>
          </a:p>
        </p:txBody>
      </p:sp>
      <p:pic>
        <p:nvPicPr>
          <p:cNvPr id="19458" name="Picture 2" descr="Fused Kidney | Pathology Residency and Fellowship Program | Brown University"/>
          <p:cNvPicPr>
            <a:picLocks noChangeAspect="1" noChangeArrowheads="1"/>
          </p:cNvPicPr>
          <p:nvPr/>
        </p:nvPicPr>
        <p:blipFill>
          <a:blip r:embed="rId2"/>
          <a:srcRect/>
          <a:stretch>
            <a:fillRect/>
          </a:stretch>
        </p:blipFill>
        <p:spPr bwMode="auto">
          <a:xfrm>
            <a:off x="6215074" y="357166"/>
            <a:ext cx="2866477" cy="4572032"/>
          </a:xfrm>
          <a:prstGeom prst="rect">
            <a:avLst/>
          </a:prstGeom>
          <a:noFill/>
        </p:spPr>
      </p:pic>
    </p:spTree>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377</TotalTime>
  <Words>1795</Words>
  <Application>Microsoft Office PowerPoint</Application>
  <PresentationFormat>عرض على الشاشة (3:4)‏</PresentationFormat>
  <Paragraphs>200</Paragraphs>
  <Slides>33</Slides>
  <Notes>0</Notes>
  <HiddenSlides>0</HiddenSlides>
  <MMClips>0</MMClips>
  <ScaleCrop>false</ScaleCrop>
  <HeadingPairs>
    <vt:vector size="4" baseType="variant">
      <vt:variant>
        <vt:lpstr>سمة</vt:lpstr>
      </vt:variant>
      <vt:variant>
        <vt:i4>1</vt:i4>
      </vt:variant>
      <vt:variant>
        <vt:lpstr>عناوين الشرائح</vt:lpstr>
      </vt:variant>
      <vt:variant>
        <vt:i4>33</vt:i4>
      </vt:variant>
    </vt:vector>
  </HeadingPairs>
  <TitlesOfParts>
    <vt:vector size="34" baseType="lpstr">
      <vt:lpstr>سمة Office</vt:lpstr>
      <vt:lpstr>Surgery of Kidney </vt:lpstr>
      <vt:lpstr>الشريحة 2</vt:lpstr>
      <vt:lpstr>الشريحة 3</vt:lpstr>
      <vt:lpstr>الشريحة 4</vt:lpstr>
      <vt:lpstr>الشريحة 5</vt:lpstr>
      <vt:lpstr>الشريحة 6</vt:lpstr>
      <vt:lpstr>الشريحة 7</vt:lpstr>
      <vt:lpstr>الشريحة 8</vt:lpstr>
      <vt:lpstr>الشريحة 9</vt:lpstr>
      <vt:lpstr>الشريحة 10</vt:lpstr>
      <vt:lpstr>الشريحة 11</vt:lpstr>
      <vt:lpstr>الشريحة 12</vt:lpstr>
      <vt:lpstr>الشريحة 13</vt:lpstr>
      <vt:lpstr>الشريحة 14</vt:lpstr>
      <vt:lpstr>الشريحة 15</vt:lpstr>
      <vt:lpstr>Surgery of Ureters </vt:lpstr>
      <vt:lpstr>الشريحة 17</vt:lpstr>
      <vt:lpstr>الشريحة 18</vt:lpstr>
      <vt:lpstr>الشريحة 19</vt:lpstr>
      <vt:lpstr>الشريحة 20</vt:lpstr>
      <vt:lpstr>الشريحة 21</vt:lpstr>
      <vt:lpstr>الشريحة 22</vt:lpstr>
      <vt:lpstr>Urinary Bladder</vt:lpstr>
      <vt:lpstr>الشريحة 24</vt:lpstr>
      <vt:lpstr>الشريحة 25</vt:lpstr>
      <vt:lpstr>الشريحة 26</vt:lpstr>
      <vt:lpstr>الشريحة 27</vt:lpstr>
      <vt:lpstr>الشريحة 28</vt:lpstr>
      <vt:lpstr>الشريحة 29</vt:lpstr>
      <vt:lpstr>الشريحة 30</vt:lpstr>
      <vt:lpstr>الشريحة 31</vt:lpstr>
      <vt:lpstr>الشريحة 32</vt:lpstr>
      <vt:lpstr>الشريحة 33</vt:lpstr>
    </vt:vector>
  </TitlesOfParts>
  <Company>By DR.Ahmed Saker 2o1O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الشريحة 1</dc:title>
  <dc:creator>dell</dc:creator>
  <cp:lastModifiedBy>dell</cp:lastModifiedBy>
  <cp:revision>48</cp:revision>
  <dcterms:created xsi:type="dcterms:W3CDTF">2021-07-06T13:43:43Z</dcterms:created>
  <dcterms:modified xsi:type="dcterms:W3CDTF">2021-07-07T05:47:13Z</dcterms:modified>
</cp:coreProperties>
</file>